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50" r:id="rId3"/>
  </p:sldMasterIdLst>
  <p:notesMasterIdLst>
    <p:notesMasterId r:id="rId49"/>
  </p:notesMasterIdLst>
  <p:sldIdLst>
    <p:sldId id="256" r:id="rId4"/>
    <p:sldId id="279" r:id="rId5"/>
    <p:sldId id="338" r:id="rId6"/>
    <p:sldId id="365" r:id="rId7"/>
    <p:sldId id="366" r:id="rId8"/>
    <p:sldId id="367" r:id="rId9"/>
    <p:sldId id="321" r:id="rId10"/>
    <p:sldId id="323" r:id="rId11"/>
    <p:sldId id="324" r:id="rId12"/>
    <p:sldId id="330" r:id="rId13"/>
    <p:sldId id="331" r:id="rId14"/>
    <p:sldId id="332" r:id="rId15"/>
    <p:sldId id="334" r:id="rId16"/>
    <p:sldId id="364" r:id="rId17"/>
    <p:sldId id="369" r:id="rId18"/>
    <p:sldId id="370" r:id="rId19"/>
    <p:sldId id="373" r:id="rId20"/>
    <p:sldId id="374" r:id="rId21"/>
    <p:sldId id="335" r:id="rId22"/>
    <p:sldId id="340" r:id="rId23"/>
    <p:sldId id="345" r:id="rId24"/>
    <p:sldId id="358" r:id="rId25"/>
    <p:sldId id="359" r:id="rId26"/>
    <p:sldId id="347" r:id="rId27"/>
    <p:sldId id="356" r:id="rId28"/>
    <p:sldId id="357" r:id="rId29"/>
    <p:sldId id="372" r:id="rId30"/>
    <p:sldId id="355" r:id="rId31"/>
    <p:sldId id="317" r:id="rId32"/>
    <p:sldId id="375" r:id="rId33"/>
    <p:sldId id="319" r:id="rId34"/>
    <p:sldId id="376" r:id="rId35"/>
    <p:sldId id="258" r:id="rId36"/>
    <p:sldId id="371" r:id="rId37"/>
    <p:sldId id="379" r:id="rId38"/>
    <p:sldId id="380" r:id="rId39"/>
    <p:sldId id="381" r:id="rId40"/>
    <p:sldId id="382" r:id="rId41"/>
    <p:sldId id="383" r:id="rId42"/>
    <p:sldId id="384" r:id="rId43"/>
    <p:sldId id="312" r:id="rId44"/>
    <p:sldId id="385" r:id="rId45"/>
    <p:sldId id="386" r:id="rId46"/>
    <p:sldId id="387" r:id="rId47"/>
    <p:sldId id="388" r:id="rId48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87516" autoAdjust="0"/>
  </p:normalViewPr>
  <p:slideViewPr>
    <p:cSldViewPr showGuides="1">
      <p:cViewPr varScale="1">
        <p:scale>
          <a:sx n="114" d="100"/>
          <a:sy n="114" d="100"/>
        </p:scale>
        <p:origin x="156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commentAuthors" Target="commentAuthor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izel_jakub\AppData\Local\Microsoft\Windows\INetCache\Content.Outlook\QZQ3NUV8\Se&#353;it1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izel_jakub\-%20Pracovn&#237;%20-\-%20Pivovar%20-\-%20Ruzne%20-\-%20Marketing%20-\Public%20Relations\Bernard%20Fest\RPB_P&#345;ehled%20zisk&#367;%20BernardFestu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1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List1!$C$1</c:f>
              <c:strCache>
                <c:ptCount val="1"/>
                <c:pt idx="0">
                  <c:v>Procenta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1A4-478D-A6F6-236E54AC14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1A4-478D-A6F6-236E54AC14D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51A4-478D-A6F6-236E54AC14DE}"/>
              </c:ext>
            </c:extLst>
          </c:dPt>
          <c:dLbls>
            <c:dLbl>
              <c:idx val="0"/>
              <c:layout>
                <c:manualLayout>
                  <c:x val="0.13943888114197073"/>
                  <c:y val="0.114950490960155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A4-478D-A6F6-236E54AC14DE}"/>
                </c:ext>
              </c:extLst>
            </c:dLbl>
            <c:dLbl>
              <c:idx val="1"/>
              <c:layout>
                <c:manualLayout>
                  <c:x val="9.050136693014209E-4"/>
                  <c:y val="-8.88817008698650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A4-478D-A6F6-236E54AC14D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1A4-478D-A6F6-236E54AC14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Osobní</c:v>
                </c:pt>
                <c:pt idx="1">
                  <c:v>Nákladní </c:v>
                </c:pt>
              </c:strCache>
            </c:strRef>
          </c:cat>
          <c:val>
            <c:numRef>
              <c:f>List1!$C$2:$C$3</c:f>
              <c:numCache>
                <c:formatCode>0%</c:formatCode>
                <c:ptCount val="2"/>
                <c:pt idx="0">
                  <c:v>0.97</c:v>
                </c:pt>
                <c:pt idx="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A4-478D-A6F6-236E54AC14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7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List1!$C$1</c:f>
              <c:strCache>
                <c:ptCount val="1"/>
                <c:pt idx="0">
                  <c:v>procenta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D22-4152-9180-FD5858AC4BA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1A4-478D-A6F6-236E54AC14D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51A4-478D-A6F6-236E54AC14DE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22-4152-9180-FD5858AC4BA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A4-478D-A6F6-236E54AC14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Nákladní - ostatní</c:v>
                </c:pt>
                <c:pt idx="1">
                  <c:v>Nákladní - pivovar</c:v>
                </c:pt>
              </c:strCache>
            </c:strRef>
          </c:cat>
          <c:val>
            <c:numRef>
              <c:f>List1!$C$2:$C$3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A4-478D-A6F6-236E54AC14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cs-CZ" sz="2000" b="1" i="0" baseline="0">
                <a:effectLst/>
              </a:rPr>
              <a:t>Celková částka podpory Humpolecka</a:t>
            </a:r>
            <a:endParaRPr lang="cs-CZ" sz="1600" b="1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List1!$B$2</c:f>
              <c:strCache>
                <c:ptCount val="1"/>
                <c:pt idx="0">
                  <c:v>Částka</c:v>
                </c:pt>
              </c:strCache>
            </c:strRef>
          </c:tx>
          <c:spPr>
            <a:ln w="666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List1!$A$3:$A$30</c:f>
              <c:numCache>
                <c:formatCode>General</c:formatCode>
                <c:ptCount val="28"/>
                <c:pt idx="0">
                  <c:v>1991</c:v>
                </c:pt>
                <c:pt idx="5">
                  <c:v>1996</c:v>
                </c:pt>
                <c:pt idx="11">
                  <c:v>2002</c:v>
                </c:pt>
                <c:pt idx="16">
                  <c:v>2007</c:v>
                </c:pt>
                <c:pt idx="22">
                  <c:v>2013</c:v>
                </c:pt>
                <c:pt idx="27">
                  <c:v>2018</c:v>
                </c:pt>
              </c:numCache>
            </c:numRef>
          </c:cat>
          <c:val>
            <c:numRef>
              <c:f>List1!$B$3:$B$30</c:f>
              <c:numCache>
                <c:formatCode>#,##0.0\ [$mil. Kč]</c:formatCode>
                <c:ptCount val="28"/>
                <c:pt idx="0">
                  <c:v>0</c:v>
                </c:pt>
                <c:pt idx="1">
                  <c:v>4.8148148148148148E-2</c:v>
                </c:pt>
                <c:pt idx="2">
                  <c:v>9.6296296296296297E-2</c:v>
                </c:pt>
                <c:pt idx="3">
                  <c:v>0.14444444444444443</c:v>
                </c:pt>
                <c:pt idx="4">
                  <c:v>0.19259259259259259</c:v>
                </c:pt>
                <c:pt idx="5">
                  <c:v>0.24074074074074076</c:v>
                </c:pt>
                <c:pt idx="6">
                  <c:v>0.28888888888888892</c:v>
                </c:pt>
                <c:pt idx="7">
                  <c:v>0.33703703703703708</c:v>
                </c:pt>
                <c:pt idx="8">
                  <c:v>0.38518518518518524</c:v>
                </c:pt>
                <c:pt idx="9">
                  <c:v>0.4333333333333334</c:v>
                </c:pt>
                <c:pt idx="10">
                  <c:v>0.48148148148148157</c:v>
                </c:pt>
                <c:pt idx="11">
                  <c:v>0.52962962962962967</c:v>
                </c:pt>
                <c:pt idx="12">
                  <c:v>0.57777777777777783</c:v>
                </c:pt>
                <c:pt idx="13">
                  <c:v>0.625925925925926</c:v>
                </c:pt>
                <c:pt idx="14">
                  <c:v>0.67407407407407416</c:v>
                </c:pt>
                <c:pt idx="15">
                  <c:v>0.72222222222222232</c:v>
                </c:pt>
                <c:pt idx="16">
                  <c:v>0.77037037037037048</c:v>
                </c:pt>
                <c:pt idx="17">
                  <c:v>0.81851851851851865</c:v>
                </c:pt>
                <c:pt idx="18">
                  <c:v>0.86666666666666681</c:v>
                </c:pt>
                <c:pt idx="19">
                  <c:v>0.91481481481481497</c:v>
                </c:pt>
                <c:pt idx="20">
                  <c:v>0.96296296296296313</c:v>
                </c:pt>
                <c:pt idx="21">
                  <c:v>1.0111111111111113</c:v>
                </c:pt>
                <c:pt idx="22">
                  <c:v>1.0592592592592593</c:v>
                </c:pt>
                <c:pt idx="23">
                  <c:v>1.1074074074074074</c:v>
                </c:pt>
                <c:pt idx="24">
                  <c:v>1.1555555555555554</c:v>
                </c:pt>
                <c:pt idx="25">
                  <c:v>1.2037037037037035</c:v>
                </c:pt>
                <c:pt idx="26">
                  <c:v>1.2518518518518515</c:v>
                </c:pt>
                <c:pt idx="27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58-4892-BF2B-F5BDC9FA3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20392975"/>
        <c:axId val="917727887"/>
      </c:lineChart>
      <c:catAx>
        <c:axId val="920392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17727887"/>
        <c:crosses val="autoZero"/>
        <c:auto val="1"/>
        <c:lblAlgn val="ctr"/>
        <c:lblOffset val="100"/>
        <c:noMultiLvlLbl val="0"/>
      </c:catAx>
      <c:valAx>
        <c:axId val="917727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\ [$mil. Kč]" sourceLinked="1"/>
        <c:majorTickMark val="none"/>
        <c:minorTickMark val="none"/>
        <c:tickLblPos val="nextTo"/>
        <c:spPr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20392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400" b="1" dirty="0"/>
              <a:t>Finanční výsledky</a:t>
            </a:r>
            <a:r>
              <a:rPr lang="cs-CZ" sz="2400" b="1" baseline="0" dirty="0"/>
              <a:t> BERNARD FESTU</a:t>
            </a:r>
            <a:endParaRPr lang="en-US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HV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27-45E1-BEFF-4CD10B0D57D0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27-45E1-BEFF-4CD10B0D57D0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27-45E1-BEFF-4CD10B0D57D0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627-45E1-BEFF-4CD10B0D57D0}"/>
              </c:ext>
            </c:extLst>
          </c:dPt>
          <c:cat>
            <c:numRef>
              <c:f>List1!$A$2:$A$11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List1!$B$2:$B$11</c:f>
              <c:numCache>
                <c:formatCode>#,##0\ [$tis.Kč]</c:formatCode>
                <c:ptCount val="10"/>
                <c:pt idx="0">
                  <c:v>-305.911</c:v>
                </c:pt>
                <c:pt idx="1">
                  <c:v>-436.37400000000002</c:v>
                </c:pt>
                <c:pt idx="2">
                  <c:v>431.23899999999998</c:v>
                </c:pt>
                <c:pt idx="3">
                  <c:v>-181.11799999999999</c:v>
                </c:pt>
                <c:pt idx="4">
                  <c:v>509.93</c:v>
                </c:pt>
                <c:pt idx="5">
                  <c:v>313.33199999999999</c:v>
                </c:pt>
                <c:pt idx="6">
                  <c:v>-644.46699999999998</c:v>
                </c:pt>
                <c:pt idx="7">
                  <c:v>-373.58100000000002</c:v>
                </c:pt>
                <c:pt idx="8">
                  <c:v>-1282.758</c:v>
                </c:pt>
                <c:pt idx="9">
                  <c:v>302.25799999999998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627-45E1-BEFF-4CD10B0D57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0928576"/>
        <c:axId val="1639568544"/>
      </c:barChart>
      <c:catAx>
        <c:axId val="179092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39568544"/>
        <c:crosses val="autoZero"/>
        <c:auto val="1"/>
        <c:lblAlgn val="ctr"/>
        <c:lblOffset val="100"/>
        <c:noMultiLvlLbl val="0"/>
      </c:catAx>
      <c:valAx>
        <c:axId val="1639568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[$tis.Kč]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90928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0.00923</cdr:x>
      <cdr:y>0.78583</cdr:y>
    </cdr:from>
    <cdr:to>
      <cdr:x>0.96717</cdr:x>
      <cdr:y>1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A9C91D8F-8163-4752-8CED-42C98E6B6011}"/>
            </a:ext>
          </a:extLst>
        </cdr:cNvPr>
        <cdr:cNvSpPr txBox="1"/>
      </cdr:nvSpPr>
      <cdr:spPr>
        <a:xfrm xmlns:a="http://schemas.openxmlformats.org/drawingml/2006/main">
          <a:off x="71091" y="3500837"/>
          <a:ext cx="7380829" cy="9541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cs-CZ" sz="2800" b="1" dirty="0">
              <a:solidFill>
                <a:schemeClr val="tx1"/>
              </a:solidFill>
            </a:rPr>
            <a:t>Celkem projede 5.000 vozidel, z toho 30 do pivovaru, tj. cca 0,6% ze všech vozidel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0.45205</cdr:x>
      <cdr:y>0.3927</cdr:y>
    </cdr:from>
    <cdr:to>
      <cdr:x>0.59491</cdr:x>
      <cdr:y>0.48241</cdr:y>
    </cdr:to>
    <cdr:sp macro="" textlink="">
      <cdr:nvSpPr>
        <cdr:cNvPr id="2" name="Šipka: doprava 1">
          <a:extLst xmlns:a="http://schemas.openxmlformats.org/drawingml/2006/main">
            <a:ext uri="{FF2B5EF4-FFF2-40B4-BE49-F238E27FC236}">
              <a16:creationId xmlns:a16="http://schemas.microsoft.com/office/drawing/2014/main" id="{91DED99F-E53E-4DAE-93AA-7D061061BDD8}"/>
            </a:ext>
          </a:extLst>
        </cdr:cNvPr>
        <cdr:cNvSpPr/>
      </cdr:nvSpPr>
      <cdr:spPr>
        <a:xfrm xmlns:a="http://schemas.openxmlformats.org/drawingml/2006/main" rot="20261171">
          <a:off x="3797680" y="1709390"/>
          <a:ext cx="1200150" cy="390525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cs-CZ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7A6A1-140E-4053-A62A-AFDAF6E6ECEB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6B8C0-8F1E-47A8-9B24-9AB8E2F12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42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endParaRPr lang="cs-CZ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08EDB670-C6AB-471A-A7D8-55EB47EBE994}" type="slidenum">
              <a:rPr lang="cs-CZ" sz="1200" b="0" i="0">
                <a:latin typeface="Calibri"/>
                <a:ea typeface="+mn-ea"/>
                <a:cs typeface="+mn-cs"/>
              </a:rPr>
              <a:t>1</a:t>
            </a:fld>
            <a:endParaRPr lang="cs-CZ" sz="1200" b="0" i="0" dirty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288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CDE7C-CCB6-471C-9199-918A33307958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462E-C2AD-4C62-8C8B-6FC60C644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81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(medai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4276"/>
            <a:ext cx="7886700" cy="72641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D5F4-3A34-470F-8735-3CEB37F36A3F}" type="datetimeFigureOut">
              <a:rPr lang="cs-CZ" smtClean="0">
                <a:solidFill>
                  <a:srgbClr val="000000">
                    <a:tint val="75000"/>
                  </a:srgbClr>
                </a:solidFill>
              </a:rPr>
              <a:pPr/>
              <a:t>27.11.2019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3B06-0BA7-4EE1-8730-CB00925F5193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442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4276"/>
            <a:ext cx="7886700" cy="72641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D5F4-3A34-470F-8735-3CEB37F36A3F}" type="datetimeFigureOut">
              <a:rPr lang="cs-CZ" smtClean="0">
                <a:solidFill>
                  <a:srgbClr val="000000">
                    <a:tint val="75000"/>
                  </a:srgbClr>
                </a:solidFill>
              </a:rPr>
              <a:pPr/>
              <a:t>27.11.2019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3B06-0BA7-4EE1-8730-CB00925F5193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454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 (medai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47651"/>
            <a:ext cx="7886700" cy="7430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D5F4-3A34-470F-8735-3CEB37F36A3F}" type="datetimeFigureOut">
              <a:rPr lang="cs-CZ" smtClean="0">
                <a:solidFill>
                  <a:srgbClr val="000000">
                    <a:tint val="75000"/>
                  </a:srgbClr>
                </a:solidFill>
              </a:rPr>
              <a:pPr/>
              <a:t>27.11.2019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3B06-0BA7-4EE1-8730-CB00925F5193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43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47651"/>
            <a:ext cx="7886700" cy="7430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D5F4-3A34-470F-8735-3CEB37F36A3F}" type="datetimeFigureOut">
              <a:rPr lang="cs-CZ" smtClean="0">
                <a:solidFill>
                  <a:srgbClr val="000000">
                    <a:tint val="75000"/>
                  </a:srgbClr>
                </a:solidFill>
              </a:rPr>
              <a:pPr/>
              <a:t>27.11.2019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3B06-0BA7-4EE1-8730-CB00925F5193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308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D5F4-3A34-470F-8735-3CEB37F36A3F}" type="datetimeFigureOut">
              <a:rPr lang="cs-CZ" smtClean="0">
                <a:solidFill>
                  <a:srgbClr val="000000">
                    <a:tint val="75000"/>
                  </a:srgbClr>
                </a:solidFill>
              </a:rPr>
              <a:pPr/>
              <a:t>27.11.2019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3B06-0BA7-4EE1-8730-CB00925F5193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28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D5F4-3A34-470F-8735-3CEB37F36A3F}" type="datetimeFigureOut">
              <a:rPr lang="cs-CZ" smtClean="0">
                <a:solidFill>
                  <a:srgbClr val="000000">
                    <a:tint val="75000"/>
                  </a:srgbClr>
                </a:solidFill>
              </a:rPr>
              <a:pPr/>
              <a:t>27.11.2019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3B06-0BA7-4EE1-8730-CB00925F5193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441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 (medai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D5F4-3A34-470F-8735-3CEB37F36A3F}" type="datetimeFigureOut">
              <a:rPr lang="cs-CZ" smtClean="0">
                <a:solidFill>
                  <a:srgbClr val="000000">
                    <a:tint val="75000"/>
                  </a:srgbClr>
                </a:solidFill>
              </a:rPr>
              <a:pPr/>
              <a:t>27.11.2019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3B06-0BA7-4EE1-8730-CB00925F5193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5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D5F4-3A34-470F-8735-3CEB37F36A3F}" type="datetimeFigureOut">
              <a:rPr lang="cs-CZ" smtClean="0">
                <a:solidFill>
                  <a:srgbClr val="000000">
                    <a:tint val="75000"/>
                  </a:srgbClr>
                </a:solidFill>
              </a:rPr>
              <a:pPr/>
              <a:t>27.11.2019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3B06-0BA7-4EE1-8730-CB00925F5193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032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D5F4-3A34-470F-8735-3CEB37F36A3F}" type="datetimeFigureOut">
              <a:rPr lang="cs-CZ" smtClean="0">
                <a:solidFill>
                  <a:srgbClr val="000000">
                    <a:tint val="75000"/>
                  </a:srgbClr>
                </a:solidFill>
              </a:rPr>
              <a:pPr/>
              <a:t>27.11.2019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3B06-0BA7-4EE1-8730-CB00925F5193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D5F4-3A34-470F-8735-3CEB37F36A3F}" type="datetimeFigureOut">
              <a:rPr lang="cs-CZ" smtClean="0">
                <a:solidFill>
                  <a:srgbClr val="000000">
                    <a:tint val="75000"/>
                  </a:srgbClr>
                </a:solidFill>
              </a:rPr>
              <a:pPr/>
              <a:t>27.11.2019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3B06-0BA7-4EE1-8730-CB00925F5193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6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bez textu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3149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955963"/>
            <a:ext cx="1971675" cy="5221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955963"/>
            <a:ext cx="5800725" cy="522099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D5F4-3A34-470F-8735-3CEB37F36A3F}" type="datetimeFigureOut">
              <a:rPr lang="cs-CZ" smtClean="0">
                <a:solidFill>
                  <a:srgbClr val="000000">
                    <a:tint val="75000"/>
                  </a:srgbClr>
                </a:solidFill>
              </a:rPr>
              <a:pPr/>
              <a:t>27.11.2019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3B06-0BA7-4EE1-8730-CB00925F5193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084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cový snímek - výchozí">
    <p:bg>
      <p:bgPr>
        <a:solidFill>
          <a:srgbClr val="004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755C9A7-A29D-4F94-AC4D-72C75AB779D7}"/>
              </a:ext>
            </a:extLst>
          </p:cNvPr>
          <p:cNvSpPr txBox="1"/>
          <p:nvPr userDrawn="1"/>
        </p:nvSpPr>
        <p:spPr>
          <a:xfrm>
            <a:off x="3347864" y="3140968"/>
            <a:ext cx="24482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US" sz="2800" b="1" dirty="0">
                <a:solidFill>
                  <a:prstClr val="white"/>
                </a:solidFill>
              </a:rPr>
              <a:t>Na </a:t>
            </a:r>
            <a:r>
              <a:rPr lang="cs-CZ" sz="2800" b="1" dirty="0">
                <a:solidFill>
                  <a:prstClr val="white"/>
                </a:solidFill>
              </a:rPr>
              <a:t>z</a:t>
            </a:r>
            <a:r>
              <a:rPr lang="en-US" sz="2800" b="1" dirty="0">
                <a:solidFill>
                  <a:prstClr val="white"/>
                </a:solidFill>
              </a:rPr>
              <a:t>drav</a:t>
            </a:r>
            <a:r>
              <a:rPr lang="cs-CZ" sz="2800" b="1" dirty="0">
                <a:solidFill>
                  <a:prstClr val="white"/>
                </a:solidFill>
              </a:rPr>
              <a:t>í!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6D4AE1A-A6BA-442D-8450-3CD60D76F0E4}"/>
              </a:ext>
            </a:extLst>
          </p:cNvPr>
          <p:cNvSpPr txBox="1"/>
          <p:nvPr userDrawn="1"/>
        </p:nvSpPr>
        <p:spPr>
          <a:xfrm>
            <a:off x="953852" y="5949280"/>
            <a:ext cx="7236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cs-CZ" sz="2400" b="1" dirty="0">
                <a:solidFill>
                  <a:prstClr val="white"/>
                </a:solidFill>
              </a:rPr>
              <a:t>www.bernard.cz | www.facebook.com/Bernard.cz</a:t>
            </a:r>
            <a:endParaRPr lang="en-GB" sz="2400" b="1" baseline="30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145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cový snímek - vlastní text">
    <p:bg>
      <p:bgPr>
        <a:solidFill>
          <a:srgbClr val="0051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0F2131A-29C9-4DD3-8282-6086BB303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2426" y="6000989"/>
            <a:ext cx="7739149" cy="365125"/>
          </a:xfrm>
        </p:spPr>
        <p:txBody>
          <a:bodyPr/>
          <a:lstStyle>
            <a:lvl1pPr>
              <a:defRPr sz="2400" b="1">
                <a:solidFill>
                  <a:schemeClr val="bg2"/>
                </a:solidFill>
              </a:defRPr>
            </a:lvl1pPr>
          </a:lstStyle>
          <a:p>
            <a:r>
              <a:rPr lang="cs-CZ" dirty="0">
                <a:solidFill>
                  <a:prstClr val="white"/>
                </a:solidFill>
              </a:rPr>
              <a:t>www.bernard.cz | www.facebook.com/Bernard.cz</a:t>
            </a:r>
            <a:endParaRPr lang="en-GB" baseline="30000" dirty="0">
              <a:solidFill>
                <a:prstClr val="white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3744E0-94CF-42EB-BC54-261043CBB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61638"/>
            <a:ext cx="7886700" cy="734725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bg2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981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(medai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EF05397-5195-47BB-B90A-1B7A22E42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D5F4-3A34-470F-8735-3CEB37F36A3F}" type="datetimeFigureOut">
              <a:rPr lang="cs-CZ" smtClean="0">
                <a:solidFill>
                  <a:srgbClr val="000000">
                    <a:tint val="75000"/>
                  </a:srgbClr>
                </a:solidFill>
              </a:rPr>
              <a:pPr/>
              <a:t>27.11.2019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B464B76-B60A-4BE0-82F7-F4047C4AC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5967AE1-C1E4-422B-9282-B607DE509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3B06-0BA7-4EE1-8730-CB00925F5193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D5F4-3A34-470F-8735-3CEB37F36A3F}" type="datetimeFigureOut">
              <a:rPr lang="cs-CZ" smtClean="0">
                <a:solidFill>
                  <a:srgbClr val="000000">
                    <a:tint val="75000"/>
                  </a:srgbClr>
                </a:solidFill>
              </a:rPr>
              <a:pPr/>
              <a:t>27.11.2019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3B06-0BA7-4EE1-8730-CB00925F5193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5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(nadpis v hlavičce, medaile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524"/>
            <a:ext cx="5829300" cy="5445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22218"/>
            <a:ext cx="7886700" cy="5054745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D5F4-3A34-470F-8735-3CEB37F36A3F}" type="datetimeFigureOut">
              <a:rPr lang="cs-CZ" smtClean="0">
                <a:solidFill>
                  <a:srgbClr val="000000">
                    <a:tint val="75000"/>
                  </a:srgbClr>
                </a:solidFill>
              </a:rPr>
              <a:pPr/>
              <a:t>27.11.2019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3B06-0BA7-4EE1-8730-CB00925F5193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8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 (nadpis v hlavičce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524"/>
            <a:ext cx="5829300" cy="5445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22218"/>
            <a:ext cx="7886700" cy="5054745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D5F4-3A34-470F-8735-3CEB37F36A3F}" type="datetimeFigureOut">
              <a:rPr lang="cs-CZ" smtClean="0">
                <a:solidFill>
                  <a:srgbClr val="000000">
                    <a:tint val="75000"/>
                  </a:srgbClr>
                </a:solidFill>
              </a:rPr>
              <a:pPr/>
              <a:t>27.11.2019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3B06-0BA7-4EE1-8730-CB00925F5193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873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D5F4-3A34-470F-8735-3CEB37F36A3F}" type="datetimeFigureOut">
              <a:rPr lang="cs-CZ" smtClean="0">
                <a:solidFill>
                  <a:srgbClr val="000000">
                    <a:tint val="75000"/>
                  </a:srgbClr>
                </a:solidFill>
              </a:rPr>
              <a:pPr/>
              <a:t>27.11.2019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3B06-0BA7-4EE1-8730-CB00925F5193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77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CDE7C-CCB6-471C-9199-918A33307958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7462E-C2AD-4C62-8C8B-6FC60C644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356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hlinkClick r:id="rId21" action="ppaction://hlinksldjump"/>
            <a:extLst>
              <a:ext uri="{FF2B5EF4-FFF2-40B4-BE49-F238E27FC236}">
                <a16:creationId xmlns:a16="http://schemas.microsoft.com/office/drawing/2014/main" id="{E1AF2A13-1027-430F-AE9C-B903184136CE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" y="0"/>
            <a:ext cx="913828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5964"/>
            <a:ext cx="7886700" cy="734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3D3D5F4-3A34-470F-8735-3CEB37F36A3F}" type="datetimeFigureOut">
              <a:rPr lang="cs-CZ" smtClean="0">
                <a:solidFill>
                  <a:srgbClr val="000000">
                    <a:tint val="75000"/>
                  </a:srgbClr>
                </a:solidFill>
              </a:rPr>
              <a:pPr defTabSz="457200"/>
              <a:t>27.11.2019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defTabSz="457200"/>
            <a:fld id="{61DD3B06-0BA7-4EE1-8730-CB00925F5193}" type="slidenum">
              <a:rPr lang="cs-CZ" smtClean="0">
                <a:solidFill>
                  <a:srgbClr val="000000"/>
                </a:solidFill>
              </a:rPr>
              <a:pPr defTabSz="457200"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31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i="0" kern="1200" baseline="0">
          <a:solidFill>
            <a:srgbClr val="005130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3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Relationship Id="rId6" Type="http://schemas.openxmlformats.org/officeDocument/2006/relationships/slide" Target="slide33.xml"/><Relationship Id="rId5" Type="http://schemas.openxmlformats.org/officeDocument/2006/relationships/slide" Target="slide27.xml"/><Relationship Id="rId4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slide" Target="slide2.xml"/><Relationship Id="rId4" Type="http://schemas.openxmlformats.org/officeDocument/2006/relationships/image" Target="../media/image3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slide" Target="slide2.xml"/><Relationship Id="rId4" Type="http://schemas.openxmlformats.org/officeDocument/2006/relationships/image" Target="../media/image36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" y="0"/>
            <a:ext cx="9135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22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" y="0"/>
            <a:ext cx="9135430" cy="6858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AD0AB8F-B25B-4DFB-AB20-B1CEB16A52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836812"/>
            <a:ext cx="7848872" cy="5832436"/>
          </a:xfrm>
          <a:prstGeom prst="rect">
            <a:avLst/>
          </a:prstGeom>
        </p:spPr>
      </p:pic>
      <p:sp>
        <p:nvSpPr>
          <p:cNvPr id="7" name="TextovéPole 6">
            <a:hlinkClick r:id="rId4" action="ppaction://hlinksldjump"/>
          </p:cNvPr>
          <p:cNvSpPr txBox="1"/>
          <p:nvPr/>
        </p:nvSpPr>
        <p:spPr>
          <a:xfrm>
            <a:off x="6732240" y="179058"/>
            <a:ext cx="2160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6A1B754-DFB0-40E1-A63E-63DA0EFE5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TextovéPole 8">
            <a:hlinkClick r:id="rId4" action="ppaction://hlinksldjump"/>
            <a:extLst>
              <a:ext uri="{FF2B5EF4-FFF2-40B4-BE49-F238E27FC236}">
                <a16:creationId xmlns:a16="http://schemas.microsoft.com/office/drawing/2014/main" id="{623446D4-6D45-434B-B4D0-2226CA2CBDB0}"/>
              </a:ext>
            </a:extLst>
          </p:cNvPr>
          <p:cNvSpPr txBox="1"/>
          <p:nvPr/>
        </p:nvSpPr>
        <p:spPr>
          <a:xfrm>
            <a:off x="6732240" y="167765"/>
            <a:ext cx="2160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318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" y="0"/>
            <a:ext cx="9135430" cy="685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578" y="842976"/>
            <a:ext cx="7812868" cy="5835966"/>
          </a:xfrm>
          <a:prstGeom prst="rect">
            <a:avLst/>
          </a:prstGeom>
        </p:spPr>
      </p:pic>
      <p:sp>
        <p:nvSpPr>
          <p:cNvPr id="6" name="TextovéPole 5">
            <a:hlinkClick r:id="rId4" action="ppaction://hlinksldjump"/>
          </p:cNvPr>
          <p:cNvSpPr txBox="1"/>
          <p:nvPr/>
        </p:nvSpPr>
        <p:spPr>
          <a:xfrm>
            <a:off x="6732240" y="179058"/>
            <a:ext cx="2160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7" name="TextovéPole 6">
            <a:hlinkClick r:id="rId4" action="ppaction://hlinksldjump"/>
            <a:extLst>
              <a:ext uri="{FF2B5EF4-FFF2-40B4-BE49-F238E27FC236}">
                <a16:creationId xmlns:a16="http://schemas.microsoft.com/office/drawing/2014/main" id="{3D73DAF1-DB32-41E9-9A1D-AFD61E49EB35}"/>
              </a:ext>
            </a:extLst>
          </p:cNvPr>
          <p:cNvSpPr txBox="1"/>
          <p:nvPr/>
        </p:nvSpPr>
        <p:spPr>
          <a:xfrm>
            <a:off x="6732240" y="140698"/>
            <a:ext cx="2160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391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11560" y="1844824"/>
            <a:ext cx="81369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prstClr val="black"/>
                </a:solidFill>
              </a:rPr>
              <a:t> </a:t>
            </a:r>
          </a:p>
          <a:p>
            <a:endParaRPr lang="cs-CZ" sz="2400" b="1" dirty="0">
              <a:solidFill>
                <a:prstClr val="black"/>
              </a:solidFill>
            </a:endParaRPr>
          </a:p>
          <a:p>
            <a:endParaRPr lang="cs-CZ" sz="2400" b="1" dirty="0">
              <a:solidFill>
                <a:prstClr val="black"/>
              </a:solidFill>
            </a:endParaRPr>
          </a:p>
          <a:p>
            <a:endParaRPr lang="cs-CZ" sz="2400" b="1" dirty="0">
              <a:solidFill>
                <a:prstClr val="black"/>
              </a:solidFill>
            </a:endParaRPr>
          </a:p>
          <a:p>
            <a:endParaRPr lang="cs-CZ" sz="2400" b="1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>
              <a:solidFill>
                <a:prstClr val="black"/>
              </a:solidFill>
            </a:endParaRPr>
          </a:p>
          <a:p>
            <a:endParaRPr lang="cs-CZ" sz="2400" b="1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6" name="TextovéPole 5">
            <a:hlinkClick r:id="rId2" action="ppaction://hlinksldjump"/>
          </p:cNvPr>
          <p:cNvSpPr txBox="1"/>
          <p:nvPr/>
        </p:nvSpPr>
        <p:spPr>
          <a:xfrm>
            <a:off x="6732240" y="179058"/>
            <a:ext cx="2160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7A3ADBF-1A36-4957-B24B-447716F61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stav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81C9F93-3887-4A56-8889-CB62841918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2973"/>
            <a:ext cx="9144000" cy="467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96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11560" y="1844824"/>
            <a:ext cx="81369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prstClr val="black"/>
                </a:solidFill>
              </a:rPr>
              <a:t> </a:t>
            </a:r>
          </a:p>
          <a:p>
            <a:endParaRPr lang="cs-CZ" sz="2400" b="1" dirty="0">
              <a:solidFill>
                <a:prstClr val="black"/>
              </a:solidFill>
            </a:endParaRPr>
          </a:p>
          <a:p>
            <a:endParaRPr lang="cs-CZ" sz="2400" b="1" dirty="0">
              <a:solidFill>
                <a:prstClr val="black"/>
              </a:solidFill>
            </a:endParaRPr>
          </a:p>
          <a:p>
            <a:endParaRPr lang="cs-CZ" sz="2400" b="1" dirty="0">
              <a:solidFill>
                <a:prstClr val="black"/>
              </a:solidFill>
            </a:endParaRPr>
          </a:p>
          <a:p>
            <a:endParaRPr lang="cs-CZ" sz="2400" b="1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>
              <a:solidFill>
                <a:prstClr val="black"/>
              </a:solidFill>
            </a:endParaRPr>
          </a:p>
          <a:p>
            <a:endParaRPr lang="cs-CZ" sz="2400" b="1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7" name="TextovéPole 6">
            <a:hlinkClick r:id="rId2" action="ppaction://hlinksldjump"/>
          </p:cNvPr>
          <p:cNvSpPr txBox="1"/>
          <p:nvPr/>
        </p:nvSpPr>
        <p:spPr>
          <a:xfrm>
            <a:off x="6732240" y="179058"/>
            <a:ext cx="2160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9EF5F4C-D672-4E68-9845-4376A0F2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219DF5A-5A93-44A8-AD39-29479D3E16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2973"/>
            <a:ext cx="9144000" cy="467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09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Čistá a tichá výroba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348" y="908720"/>
            <a:ext cx="7661304" cy="5770222"/>
          </a:xfrm>
          <a:prstGeom prst="rect">
            <a:avLst/>
          </a:prstGeom>
        </p:spPr>
      </p:pic>
      <p:sp>
        <p:nvSpPr>
          <p:cNvPr id="5" name="TextovéPole 4">
            <a:hlinkClick r:id="rId3" action="ppaction://hlinksldjump"/>
          </p:cNvPr>
          <p:cNvSpPr txBox="1"/>
          <p:nvPr/>
        </p:nvSpPr>
        <p:spPr>
          <a:xfrm>
            <a:off x="6732240" y="179058"/>
            <a:ext cx="2160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453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484FAF-C1EC-4B01-829F-1E69C3354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87404A1-D1C8-4068-A8A6-D40C3AF49D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74" y="908720"/>
            <a:ext cx="7680852" cy="5760640"/>
          </a:xfrm>
        </p:spPr>
      </p:pic>
      <p:sp>
        <p:nvSpPr>
          <p:cNvPr id="6" name="TextovéPole 5">
            <a:hlinkClick r:id="rId3" action="ppaction://hlinksldjump"/>
            <a:extLst>
              <a:ext uri="{FF2B5EF4-FFF2-40B4-BE49-F238E27FC236}">
                <a16:creationId xmlns:a16="http://schemas.microsoft.com/office/drawing/2014/main" id="{5F26D2B7-97F1-434C-973E-DDCB3CD36361}"/>
              </a:ext>
            </a:extLst>
          </p:cNvPr>
          <p:cNvSpPr txBox="1"/>
          <p:nvPr/>
        </p:nvSpPr>
        <p:spPr>
          <a:xfrm>
            <a:off x="6732240" y="179058"/>
            <a:ext cx="2160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86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sz="5300" dirty="0"/>
              <a:t>Doprava</a:t>
            </a:r>
          </a:p>
        </p:txBody>
      </p:sp>
      <p:sp>
        <p:nvSpPr>
          <p:cNvPr id="3" name="TextovéPole 2">
            <a:hlinkClick r:id="rId2" action="ppaction://hlinksldjump"/>
          </p:cNvPr>
          <p:cNvSpPr txBox="1"/>
          <p:nvPr/>
        </p:nvSpPr>
        <p:spPr>
          <a:xfrm>
            <a:off x="6732240" y="179058"/>
            <a:ext cx="2160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630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Nákladní a osobní doprava</a:t>
            </a: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BA594A5B-4A8D-4686-91FD-628D909A3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/>
              <a:t>Sčítání počtu všech automobilů</a:t>
            </a:r>
          </a:p>
        </p:txBody>
      </p:sp>
      <p:sp>
        <p:nvSpPr>
          <p:cNvPr id="5" name="TextovéPole 4">
            <a:hlinkClick r:id="rId2" action="ppaction://hlinksldjump"/>
          </p:cNvPr>
          <p:cNvSpPr txBox="1"/>
          <p:nvPr/>
        </p:nvSpPr>
        <p:spPr>
          <a:xfrm>
            <a:off x="6732240" y="179058"/>
            <a:ext cx="2160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cs-CZ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6AA1787A-07C6-4BB8-8241-BA413764F203}"/>
              </a:ext>
            </a:extLst>
          </p:cNvPr>
          <p:cNvGraphicFramePr/>
          <p:nvPr/>
        </p:nvGraphicFramePr>
        <p:xfrm>
          <a:off x="810494" y="1844824"/>
          <a:ext cx="7704856" cy="445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1334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Nákladní doprava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6B2BB4-CCBD-44FD-B9D3-A7B16CF5B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/>
              <a:t>Podíl nákladní dopravy pivovaru na celkové nákladní dopravě </a:t>
            </a:r>
          </a:p>
        </p:txBody>
      </p:sp>
      <p:sp>
        <p:nvSpPr>
          <p:cNvPr id="5" name="TextovéPole 4">
            <a:hlinkClick r:id="rId2" action="ppaction://hlinksldjump"/>
          </p:cNvPr>
          <p:cNvSpPr txBox="1"/>
          <p:nvPr/>
        </p:nvSpPr>
        <p:spPr>
          <a:xfrm>
            <a:off x="6732240" y="179058"/>
            <a:ext cx="2160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cs-CZ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6AA1787A-07C6-4BB8-8241-BA413764F2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1739278"/>
              </p:ext>
            </p:extLst>
          </p:nvPr>
        </p:nvGraphicFramePr>
        <p:xfrm>
          <a:off x="810494" y="1556792"/>
          <a:ext cx="770485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délník 3">
            <a:extLst>
              <a:ext uri="{FF2B5EF4-FFF2-40B4-BE49-F238E27FC236}">
                <a16:creationId xmlns:a16="http://schemas.microsoft.com/office/drawing/2014/main" id="{E39330BE-3EC9-436A-A7CD-70472C42B2F1}"/>
              </a:ext>
            </a:extLst>
          </p:cNvPr>
          <p:cNvSpPr/>
          <p:nvPr/>
        </p:nvSpPr>
        <p:spPr>
          <a:xfrm>
            <a:off x="3303672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7178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Měření hluku dopravy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7418" y="2849563"/>
            <a:ext cx="6169164" cy="1600200"/>
          </a:xfrm>
          <a:prstGeom prst="rect">
            <a:avLst/>
          </a:prstGeom>
        </p:spPr>
      </p:pic>
      <p:sp>
        <p:nvSpPr>
          <p:cNvPr id="5" name="TextovéPole 4">
            <a:hlinkClick r:id="rId3" action="ppaction://hlinksldjump"/>
          </p:cNvPr>
          <p:cNvSpPr txBox="1"/>
          <p:nvPr/>
        </p:nvSpPr>
        <p:spPr>
          <a:xfrm>
            <a:off x="6732240" y="179058"/>
            <a:ext cx="2160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333A02A-B4D5-4C1D-9EE3-D8D844A8B4F6}"/>
              </a:ext>
            </a:extLst>
          </p:cNvPr>
          <p:cNvSpPr txBox="1"/>
          <p:nvPr/>
        </p:nvSpPr>
        <p:spPr>
          <a:xfrm>
            <a:off x="251520" y="1340768"/>
            <a:ext cx="525658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800" b="1" dirty="0"/>
              <a:t>Měřeno před Elektro Maryška</a:t>
            </a:r>
          </a:p>
        </p:txBody>
      </p:sp>
    </p:spTree>
    <p:extLst>
      <p:ext uri="{BB962C8B-B14F-4D97-AF65-F5344CB8AC3E}">
        <p14:creationId xmlns:p14="http://schemas.microsoft.com/office/powerpoint/2010/main" val="3787628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11560" y="1844824"/>
            <a:ext cx="81369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400" b="1" dirty="0">
                <a:solidFill>
                  <a:schemeClr val="bg1"/>
                </a:solidFill>
                <a:hlinkClick r:id="rId2" action="ppaction://hlinksldjump"/>
              </a:rPr>
              <a:t>Změna územního plánu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400" b="1" dirty="0">
                <a:solidFill>
                  <a:schemeClr val="bg1"/>
                </a:solidFill>
                <a:hlinkClick r:id="rId3" action="ppaction://hlinksldjump"/>
              </a:rPr>
              <a:t>Doprava</a:t>
            </a:r>
            <a:endParaRPr lang="cs-CZ" sz="4400" b="1" dirty="0">
              <a:solidFill>
                <a:schemeClr val="bg1"/>
              </a:solidFill>
              <a:hlinkClick r:id="rId2" action="ppaction://hlinksldjump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400" b="1" dirty="0">
                <a:solidFill>
                  <a:schemeClr val="bg1"/>
                </a:solidFill>
                <a:hlinkClick r:id="rId4" action="ppaction://hlinksldjump"/>
              </a:rPr>
              <a:t>Návštěvnické centrum</a:t>
            </a:r>
            <a:endParaRPr lang="cs-CZ" sz="4400" b="1" dirty="0">
              <a:solidFill>
                <a:schemeClr val="bg1"/>
              </a:solidFill>
              <a:hlinkClick r:id="rId2" action="ppaction://hlinksldjump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400" b="1" dirty="0">
                <a:solidFill>
                  <a:schemeClr val="bg1"/>
                </a:solidFill>
                <a:hlinkClick r:id="rId5" action="ppaction://hlinksldjump"/>
              </a:rPr>
              <a:t>Podpora </a:t>
            </a:r>
            <a:r>
              <a:rPr lang="cs-CZ" sz="4400" b="1" dirty="0" err="1">
                <a:solidFill>
                  <a:schemeClr val="bg1"/>
                </a:solidFill>
                <a:hlinkClick r:id="rId5" action="ppaction://hlinksldjump"/>
              </a:rPr>
              <a:t>Humpolecka</a:t>
            </a:r>
            <a:endParaRPr lang="cs-CZ" sz="4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400" b="1" dirty="0">
                <a:solidFill>
                  <a:schemeClr val="bg1"/>
                </a:solidFill>
                <a:hlinkClick r:id="rId6" action="ppaction://hlinksldjump"/>
              </a:rPr>
              <a:t>Video</a:t>
            </a:r>
            <a:endParaRPr lang="cs-CZ" sz="4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400" b="1" dirty="0">
                <a:solidFill>
                  <a:schemeClr val="bg1"/>
                </a:solidFill>
                <a:hlinkClick r:id="rId7" action="ppaction://hlinksldjump"/>
              </a:rPr>
              <a:t>Ostatní</a:t>
            </a:r>
            <a:endParaRPr lang="cs-CZ" sz="4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CEE89F-6693-4F6C-8F7F-DE1B8CE96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</p:spTree>
    <p:extLst>
      <p:ext uri="{BB962C8B-B14F-4D97-AF65-F5344CB8AC3E}">
        <p14:creationId xmlns:p14="http://schemas.microsoft.com/office/powerpoint/2010/main" val="1597872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sz="5300" dirty="0"/>
              <a:t>Návštěvnické centrum</a:t>
            </a:r>
          </a:p>
        </p:txBody>
      </p:sp>
      <p:sp>
        <p:nvSpPr>
          <p:cNvPr id="3" name="TextovéPole 2">
            <a:hlinkClick r:id="rId2" action="ppaction://hlinksldjump"/>
          </p:cNvPr>
          <p:cNvSpPr txBox="1"/>
          <p:nvPr/>
        </p:nvSpPr>
        <p:spPr>
          <a:xfrm>
            <a:off x="6732240" y="179058"/>
            <a:ext cx="2160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9" name="TextovéPole 8">
            <a:hlinkClick r:id="rId2" action="ppaction://hlinksldjump"/>
            <a:extLst>
              <a:ext uri="{FF2B5EF4-FFF2-40B4-BE49-F238E27FC236}">
                <a16:creationId xmlns:a16="http://schemas.microsoft.com/office/drawing/2014/main" id="{7F84B910-E313-47C2-A921-B8BDD8326041}"/>
              </a:ext>
            </a:extLst>
          </p:cNvPr>
          <p:cNvSpPr txBox="1"/>
          <p:nvPr/>
        </p:nvSpPr>
        <p:spPr>
          <a:xfrm>
            <a:off x="6759617" y="168272"/>
            <a:ext cx="2160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028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64" y="1453656"/>
            <a:ext cx="9122536" cy="5071688"/>
          </a:xfrm>
          <a:prstGeom prst="rect">
            <a:avLst/>
          </a:prstGeom>
        </p:spPr>
      </p:pic>
      <p:sp>
        <p:nvSpPr>
          <p:cNvPr id="3" name="TextovéPole 2">
            <a:hlinkClick r:id="rId3" action="ppaction://hlinksldjump"/>
          </p:cNvPr>
          <p:cNvSpPr txBox="1"/>
          <p:nvPr/>
        </p:nvSpPr>
        <p:spPr>
          <a:xfrm>
            <a:off x="6732240" y="179058"/>
            <a:ext cx="2160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434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764704"/>
            <a:ext cx="7906433" cy="5976664"/>
          </a:xfrm>
          <a:prstGeom prst="rect">
            <a:avLst/>
          </a:prstGeom>
        </p:spPr>
      </p:pic>
      <p:sp>
        <p:nvSpPr>
          <p:cNvPr id="5" name="TextovéPole 4">
            <a:hlinkClick r:id="rId3" action="ppaction://hlinksldjump"/>
          </p:cNvPr>
          <p:cNvSpPr txBox="1"/>
          <p:nvPr/>
        </p:nvSpPr>
        <p:spPr>
          <a:xfrm>
            <a:off x="6732240" y="179058"/>
            <a:ext cx="2160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3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836711"/>
            <a:ext cx="5976664" cy="5922441"/>
          </a:xfrm>
          <a:prstGeom prst="rect">
            <a:avLst/>
          </a:prstGeom>
        </p:spPr>
      </p:pic>
      <p:sp>
        <p:nvSpPr>
          <p:cNvPr id="5" name="TextovéPole 4">
            <a:hlinkClick r:id="rId3" action="ppaction://hlinksldjump"/>
          </p:cNvPr>
          <p:cNvSpPr txBox="1"/>
          <p:nvPr/>
        </p:nvSpPr>
        <p:spPr>
          <a:xfrm>
            <a:off x="6732240" y="179058"/>
            <a:ext cx="2160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100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761010"/>
            <a:ext cx="5904656" cy="5980358"/>
          </a:xfrm>
          <a:prstGeom prst="rect">
            <a:avLst/>
          </a:prstGeom>
        </p:spPr>
      </p:pic>
      <p:sp>
        <p:nvSpPr>
          <p:cNvPr id="5" name="TextovéPole 4">
            <a:hlinkClick r:id="rId3" action="ppaction://hlinksldjump"/>
          </p:cNvPr>
          <p:cNvSpPr txBox="1"/>
          <p:nvPr/>
        </p:nvSpPr>
        <p:spPr>
          <a:xfrm>
            <a:off x="6732240" y="179058"/>
            <a:ext cx="2160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321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2054"/>
            <a:ext cx="9144000" cy="5153891"/>
          </a:xfrm>
          <a:prstGeom prst="rect">
            <a:avLst/>
          </a:prstGeom>
        </p:spPr>
      </p:pic>
      <p:sp>
        <p:nvSpPr>
          <p:cNvPr id="5" name="TextovéPole 4">
            <a:hlinkClick r:id="rId3" action="ppaction://hlinksldjump"/>
          </p:cNvPr>
          <p:cNvSpPr txBox="1"/>
          <p:nvPr/>
        </p:nvSpPr>
        <p:spPr>
          <a:xfrm>
            <a:off x="6732240" y="179058"/>
            <a:ext cx="2160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65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0310"/>
            <a:ext cx="9144000" cy="4897380"/>
          </a:xfrm>
          <a:prstGeom prst="rect">
            <a:avLst/>
          </a:prstGeom>
        </p:spPr>
      </p:pic>
      <p:sp>
        <p:nvSpPr>
          <p:cNvPr id="5" name="TextovéPole 4">
            <a:hlinkClick r:id="rId3" action="ppaction://hlinksldjump"/>
          </p:cNvPr>
          <p:cNvSpPr txBox="1"/>
          <p:nvPr/>
        </p:nvSpPr>
        <p:spPr>
          <a:xfrm>
            <a:off x="6732240" y="179058"/>
            <a:ext cx="2160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09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sz="5300" dirty="0"/>
              <a:t>Podpora </a:t>
            </a:r>
            <a:r>
              <a:rPr lang="cs-CZ" sz="5300" dirty="0" err="1"/>
              <a:t>Humpolecka</a:t>
            </a:r>
            <a:endParaRPr lang="cs-CZ" sz="5300" dirty="0"/>
          </a:p>
        </p:txBody>
      </p:sp>
      <p:sp>
        <p:nvSpPr>
          <p:cNvPr id="3" name="TextovéPole 2">
            <a:hlinkClick r:id="rId2" action="ppaction://hlinksldjump"/>
          </p:cNvPr>
          <p:cNvSpPr txBox="1"/>
          <p:nvPr/>
        </p:nvSpPr>
        <p:spPr>
          <a:xfrm>
            <a:off x="6732240" y="179058"/>
            <a:ext cx="2160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15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Dlouhodobá podpora </a:t>
            </a:r>
            <a:r>
              <a:rPr lang="cs-CZ" dirty="0" err="1"/>
              <a:t>Humpolecka</a:t>
            </a:r>
            <a:endParaRPr lang="cs-CZ" dirty="0"/>
          </a:p>
        </p:txBody>
      </p:sp>
      <p:sp>
        <p:nvSpPr>
          <p:cNvPr id="5" name="TextovéPole 4">
            <a:hlinkClick r:id="rId2" action="ppaction://hlinksldjump"/>
          </p:cNvPr>
          <p:cNvSpPr txBox="1"/>
          <p:nvPr/>
        </p:nvSpPr>
        <p:spPr>
          <a:xfrm>
            <a:off x="6732240" y="179058"/>
            <a:ext cx="2160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cs-CZ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BC2B414F-E71C-40A0-B73B-136D0328E819}"/>
              </a:ext>
            </a:extLst>
          </p:cNvPr>
          <p:cNvGraphicFramePr>
            <a:graphicFrameLocks/>
          </p:cNvGraphicFramePr>
          <p:nvPr/>
        </p:nvGraphicFramePr>
        <p:xfrm>
          <a:off x="371475" y="1340768"/>
          <a:ext cx="840105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3590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</a:t>
            </a:r>
            <a:r>
              <a:rPr lang="cs-CZ" dirty="0" err="1"/>
              <a:t>Humpolecka</a:t>
            </a:r>
            <a:r>
              <a:rPr lang="cs-CZ" dirty="0"/>
              <a:t> v roce 2019: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72816"/>
            <a:ext cx="7886700" cy="5054745"/>
          </a:xfrm>
        </p:spPr>
        <p:txBody>
          <a:bodyPr>
            <a:normAutofit/>
          </a:bodyPr>
          <a:lstStyle/>
          <a:p>
            <a:r>
              <a:rPr lang="cs-CZ" dirty="0"/>
              <a:t>Sport, sportovní kluby a akce                        740 tis. Kč</a:t>
            </a:r>
          </a:p>
          <a:p>
            <a:r>
              <a:rPr lang="cs-CZ" dirty="0"/>
              <a:t>Jiné a opakující se akce                                   300 tis. Kč</a:t>
            </a:r>
          </a:p>
          <a:p>
            <a:r>
              <a:rPr lang="cs-CZ" dirty="0"/>
              <a:t>Drobní žadatelé o podporu                            130 tis. Kč</a:t>
            </a:r>
          </a:p>
          <a:p>
            <a:r>
              <a:rPr lang="cs-CZ" dirty="0"/>
              <a:t>Kultura, vzdělávání, sociální charakter        165 tis. Kč</a:t>
            </a:r>
          </a:p>
          <a:p>
            <a:endParaRPr lang="cs-CZ" dirty="0"/>
          </a:p>
          <a:p>
            <a:r>
              <a:rPr lang="cs-CZ" dirty="0"/>
              <a:t>Celkem v roce 2019                                         1.335 tis. Kč</a:t>
            </a:r>
          </a:p>
          <a:p>
            <a:r>
              <a:rPr lang="cs-CZ" dirty="0"/>
              <a:t>Celkem 1991 – 2018                                      18.200 tis. Kč</a:t>
            </a:r>
          </a:p>
          <a:p>
            <a:endParaRPr lang="cs-CZ" dirty="0"/>
          </a:p>
        </p:txBody>
      </p:sp>
      <p:sp>
        <p:nvSpPr>
          <p:cNvPr id="4" name="TextovéPole 3">
            <a:hlinkClick r:id="rId2" action="ppaction://hlinksldjump"/>
          </p:cNvPr>
          <p:cNvSpPr txBox="1"/>
          <p:nvPr/>
        </p:nvSpPr>
        <p:spPr>
          <a:xfrm>
            <a:off x="6732240" y="179058"/>
            <a:ext cx="2160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664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sz="5300" dirty="0"/>
              <a:t>Změna územního plánu</a:t>
            </a:r>
          </a:p>
        </p:txBody>
      </p:sp>
      <p:sp>
        <p:nvSpPr>
          <p:cNvPr id="5" name="TextovéPole 4">
            <a:hlinkClick r:id="rId2" action="ppaction://hlinksldjump"/>
            <a:extLst>
              <a:ext uri="{FF2B5EF4-FFF2-40B4-BE49-F238E27FC236}">
                <a16:creationId xmlns:a16="http://schemas.microsoft.com/office/drawing/2014/main" id="{B88C2EA9-47F8-40D0-B085-9FFCAC9D04F1}"/>
              </a:ext>
            </a:extLst>
          </p:cNvPr>
          <p:cNvSpPr txBox="1"/>
          <p:nvPr/>
        </p:nvSpPr>
        <p:spPr>
          <a:xfrm>
            <a:off x="6732240" y="179058"/>
            <a:ext cx="2160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589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D92B17-BC4F-4EA3-9D0F-43763D5F6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BERNARD FEST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56C8D7-178A-434E-96BB-E720ACA03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5966E911-8B69-467E-B8B8-F7464DF97A27}"/>
              </a:ext>
            </a:extLst>
          </p:cNvPr>
          <p:cNvGraphicFramePr>
            <a:graphicFrameLocks/>
          </p:cNvGraphicFramePr>
          <p:nvPr/>
        </p:nvGraphicFramePr>
        <p:xfrm>
          <a:off x="976312" y="1052736"/>
          <a:ext cx="7191375" cy="4233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332ED739-3BB2-4CFE-8705-7CE8F0264E44}"/>
              </a:ext>
            </a:extLst>
          </p:cNvPr>
          <p:cNvSpPr txBox="1"/>
          <p:nvPr/>
        </p:nvSpPr>
        <p:spPr>
          <a:xfrm>
            <a:off x="1249679" y="5791243"/>
            <a:ext cx="6644640" cy="89255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cs-CZ" sz="2400" b="1" dirty="0"/>
              <a:t>Průměrná roční ztráta 2009 – 2019 činí 170 tis. Kč   </a:t>
            </a:r>
          </a:p>
          <a:p>
            <a:pPr algn="ctr"/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6" name="TextovéPole 5">
            <a:hlinkClick r:id="rId3" action="ppaction://hlinksldjump"/>
            <a:extLst>
              <a:ext uri="{FF2B5EF4-FFF2-40B4-BE49-F238E27FC236}">
                <a16:creationId xmlns:a16="http://schemas.microsoft.com/office/drawing/2014/main" id="{CAE3EA6E-48D6-4EAF-A57B-005A1897D4B1}"/>
              </a:ext>
            </a:extLst>
          </p:cNvPr>
          <p:cNvSpPr txBox="1"/>
          <p:nvPr/>
        </p:nvSpPr>
        <p:spPr>
          <a:xfrm>
            <a:off x="6732240" y="179058"/>
            <a:ext cx="2160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1906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Dále podporujeme: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Každodenní podpora mnoha malých spolků, sdružení a akcí, které tvoří kulturní, sportovní a společenský život města </a:t>
            </a:r>
          </a:p>
          <a:p>
            <a:r>
              <a:rPr lang="cs-CZ" dirty="0"/>
              <a:t>AFC Humpolec</a:t>
            </a:r>
          </a:p>
          <a:p>
            <a:r>
              <a:rPr lang="cs-CZ" dirty="0"/>
              <a:t>AMK Humpolec</a:t>
            </a:r>
          </a:p>
          <a:p>
            <a:r>
              <a:rPr lang="cs-CZ" dirty="0"/>
              <a:t>TJ Jiskra Humpolec</a:t>
            </a:r>
          </a:p>
          <a:p>
            <a:r>
              <a:rPr lang="cs-CZ" dirty="0"/>
              <a:t>Zlatá podkova</a:t>
            </a:r>
          </a:p>
          <a:p>
            <a:r>
              <a:rPr lang="cs-CZ" dirty="0"/>
              <a:t>LTC Humpolec</a:t>
            </a:r>
          </a:p>
          <a:p>
            <a:r>
              <a:rPr lang="cs-CZ" dirty="0"/>
              <a:t>Mládí, soutěž o nejvšestrannějšího žáka a studenta Humpolce (garant soutěže již 20 let)</a:t>
            </a:r>
          </a:p>
        </p:txBody>
      </p:sp>
      <p:sp>
        <p:nvSpPr>
          <p:cNvPr id="4" name="TextovéPole 3">
            <a:hlinkClick r:id="rId2" action="ppaction://hlinksldjump"/>
          </p:cNvPr>
          <p:cNvSpPr txBox="1"/>
          <p:nvPr/>
        </p:nvSpPr>
        <p:spPr>
          <a:xfrm>
            <a:off x="6732240" y="179058"/>
            <a:ext cx="2160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434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B6B646-9101-4F55-9F09-15EF805EC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</a:t>
            </a:r>
            <a:r>
              <a:rPr lang="cs-CZ" dirty="0" err="1"/>
              <a:t>Humpolecka</a:t>
            </a:r>
            <a:endParaRPr lang="cs-CZ" dirty="0"/>
          </a:p>
        </p:txBody>
      </p:sp>
      <p:pic>
        <p:nvPicPr>
          <p:cNvPr id="29" name="Obrázek 28">
            <a:extLst>
              <a:ext uri="{FF2B5EF4-FFF2-40B4-BE49-F238E27FC236}">
                <a16:creationId xmlns:a16="http://schemas.microsoft.com/office/drawing/2014/main" id="{5D40A7F8-066A-4096-9674-8D08B8C674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0340" y="3329232"/>
            <a:ext cx="5423940" cy="3615960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3A8CA3A3-774D-46E3-BEDF-ADD7BFD23D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3795"/>
            <a:ext cx="4597439" cy="3064193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A1FCE494-5BB4-4305-B746-A1555F994D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5174" y="-1033183"/>
            <a:ext cx="5816553" cy="4362415"/>
          </a:xfrm>
          <a:prstGeom prst="rect">
            <a:avLst/>
          </a:prstGeom>
        </p:spPr>
      </p:pic>
      <p:pic>
        <p:nvPicPr>
          <p:cNvPr id="35" name="Obrázek 34">
            <a:extLst>
              <a:ext uri="{FF2B5EF4-FFF2-40B4-BE49-F238E27FC236}">
                <a16:creationId xmlns:a16="http://schemas.microsoft.com/office/drawing/2014/main" id="{CDCB0944-637E-4C6D-956E-E0EF8C5A856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-127038"/>
            <a:ext cx="4271199" cy="2511790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65360BA5-5C58-467D-BFF5-25322D35612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36130"/>
            <a:ext cx="4546562" cy="3025862"/>
          </a:xfrm>
          <a:prstGeom prst="rect">
            <a:avLst/>
          </a:prstGeom>
        </p:spPr>
      </p:pic>
      <p:pic>
        <p:nvPicPr>
          <p:cNvPr id="23" name="Zástupný obsah 22">
            <a:extLst>
              <a:ext uri="{FF2B5EF4-FFF2-40B4-BE49-F238E27FC236}">
                <a16:creationId xmlns:a16="http://schemas.microsoft.com/office/drawing/2014/main" id="{83A8FFB6-9D14-4BFB-A99B-587207669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891" y="1030727"/>
            <a:ext cx="3699396" cy="2915509"/>
          </a:xfrm>
        </p:spPr>
      </p:pic>
    </p:spTree>
    <p:extLst>
      <p:ext uri="{BB962C8B-B14F-4D97-AF65-F5344CB8AC3E}">
        <p14:creationId xmlns:p14="http://schemas.microsoft.com/office/powerpoint/2010/main" val="12822694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" y="0"/>
            <a:ext cx="913543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53852" y="5949280"/>
            <a:ext cx="7236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</a:rPr>
              <a:t>www.bernard.cz | www.facebook.com/Bernard.cz</a:t>
            </a:r>
            <a:endParaRPr lang="en-GB" sz="2400" b="1" baseline="30000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347864" y="3140968"/>
            <a:ext cx="24482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800" b="1" dirty="0">
                <a:solidFill>
                  <a:schemeClr val="bg1"/>
                </a:solidFill>
              </a:rPr>
              <a:t>Dej Bůh štěstí!</a:t>
            </a:r>
          </a:p>
        </p:txBody>
      </p:sp>
      <p:sp>
        <p:nvSpPr>
          <p:cNvPr id="6" name="TextovéPole 5">
            <a:hlinkClick r:id="rId3" action="ppaction://hlinksldjump"/>
            <a:extLst>
              <a:ext uri="{FF2B5EF4-FFF2-40B4-BE49-F238E27FC236}">
                <a16:creationId xmlns:a16="http://schemas.microsoft.com/office/drawing/2014/main" id="{CEB8B65B-F082-4089-B0CE-405EB14A7AD9}"/>
              </a:ext>
            </a:extLst>
          </p:cNvPr>
          <p:cNvSpPr txBox="1"/>
          <p:nvPr/>
        </p:nvSpPr>
        <p:spPr>
          <a:xfrm>
            <a:off x="0" y="0"/>
            <a:ext cx="9135430" cy="6858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770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sz="5300" dirty="0"/>
              <a:t>Voda</a:t>
            </a:r>
          </a:p>
        </p:txBody>
      </p:sp>
      <p:sp>
        <p:nvSpPr>
          <p:cNvPr id="3" name="TextovéPole 2">
            <a:hlinkClick r:id="rId2" action="ppaction://hlinksldjump"/>
          </p:cNvPr>
          <p:cNvSpPr txBox="1"/>
          <p:nvPr/>
        </p:nvSpPr>
        <p:spPr>
          <a:xfrm>
            <a:off x="6732240" y="179058"/>
            <a:ext cx="2160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937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016C9B-733A-4CC9-9D60-491DE44D5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Pivo  -  voda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EBC008-1816-44A3-B09E-3A20DBB26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D708505-FA85-4CAC-8654-7544D0A5007B}"/>
              </a:ext>
            </a:extLst>
          </p:cNvPr>
          <p:cNvSpPr txBox="1"/>
          <p:nvPr/>
        </p:nvSpPr>
        <p:spPr>
          <a:xfrm>
            <a:off x="611560" y="1844824"/>
            <a:ext cx="81369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bg1"/>
                </a:solidFill>
              </a:rPr>
              <a:t>Suroviny pro výrobu piva: voda, slad, chmel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bg1"/>
                </a:solidFill>
              </a:rPr>
              <a:t>Spotřeba vody na výrobu 1 litru piva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bg1"/>
                </a:solidFill>
              </a:rPr>
              <a:t>Minipivovary: 			15 – 20 l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bg1"/>
                </a:solidFill>
              </a:rPr>
              <a:t>Velké pivovary: 		2,8 – 4,5 l   	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bg1"/>
                </a:solidFill>
              </a:rPr>
              <a:t>Rodinný pivovar BERNARD:	2017 – 6,0 l </a:t>
            </a:r>
          </a:p>
          <a:p>
            <a:pPr lvl="8"/>
            <a:r>
              <a:rPr lang="cs-CZ" sz="2400" b="1" dirty="0">
                <a:solidFill>
                  <a:schemeClr val="bg1"/>
                </a:solidFill>
              </a:rPr>
              <a:t>      	2018 – 5,5 l    </a:t>
            </a:r>
          </a:p>
          <a:p>
            <a:pPr lvl="8"/>
            <a:r>
              <a:rPr lang="cs-CZ" sz="2400" b="1" dirty="0">
                <a:solidFill>
                  <a:schemeClr val="bg1"/>
                </a:solidFill>
              </a:rPr>
              <a:t>      	2019 – 5,2 l	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cs-CZ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bg1"/>
                </a:solidFill>
              </a:rPr>
              <a:t>Kvalitativní požadavky</a:t>
            </a:r>
          </a:p>
          <a:p>
            <a:r>
              <a:rPr lang="cs-CZ" sz="2400" b="1" dirty="0">
                <a:solidFill>
                  <a:schemeClr val="bg1"/>
                </a:solidFill>
              </a:rPr>
              <a:t>	pitná voda, měkká voda, min. obsah železa a manganu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3653DFE-234C-433F-A508-7499037E5D58}"/>
              </a:ext>
            </a:extLst>
          </p:cNvPr>
          <p:cNvSpPr txBox="1"/>
          <p:nvPr/>
        </p:nvSpPr>
        <p:spPr>
          <a:xfrm>
            <a:off x="763960" y="1997224"/>
            <a:ext cx="81369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Suroviny pro výrobu piva: voda, slad, chmel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Spotřeba vody na výrobu 1 litru piva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b="1" dirty="0"/>
              <a:t>Minipivovary: 			15 – 20 l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b="1" dirty="0"/>
              <a:t>Velké pivovary: 		2,8 – 4,5 l   	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b="1" dirty="0"/>
              <a:t>Rodinný pivovar BERNARD:	2017 – 6,0 l </a:t>
            </a:r>
          </a:p>
          <a:p>
            <a:pPr lvl="8"/>
            <a:r>
              <a:rPr lang="cs-CZ" sz="2400" b="1" dirty="0"/>
              <a:t>      	2018 – 5,5 l    </a:t>
            </a:r>
          </a:p>
          <a:p>
            <a:pPr lvl="8"/>
            <a:r>
              <a:rPr lang="cs-CZ" sz="2400" b="1" dirty="0"/>
              <a:t>      	2019 – 5,2 l	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Kvalitativní požadavky</a:t>
            </a:r>
          </a:p>
          <a:p>
            <a:r>
              <a:rPr lang="cs-CZ" sz="2400" b="1" dirty="0"/>
              <a:t>	pitná voda, měkká voda, min. obsah železa a manganu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/>
          </a:p>
        </p:txBody>
      </p:sp>
      <p:sp>
        <p:nvSpPr>
          <p:cNvPr id="6" name="TextovéPole 5">
            <a:hlinkClick r:id="rId2" action="ppaction://hlinksldjump"/>
            <a:extLst>
              <a:ext uri="{FF2B5EF4-FFF2-40B4-BE49-F238E27FC236}">
                <a16:creationId xmlns:a16="http://schemas.microsoft.com/office/drawing/2014/main" id="{0ECE0D44-793B-48D0-A2CE-367142C89A95}"/>
              </a:ext>
            </a:extLst>
          </p:cNvPr>
          <p:cNvSpPr txBox="1"/>
          <p:nvPr/>
        </p:nvSpPr>
        <p:spPr>
          <a:xfrm>
            <a:off x="6732240" y="179058"/>
            <a:ext cx="2160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2463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8654E0-5417-4450-894D-3BB96A82C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Vodní hospodářství pivovaru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4FC7BD5-793A-4155-8501-85D17ED44D4C}"/>
              </a:ext>
            </a:extLst>
          </p:cNvPr>
          <p:cNvSpPr txBox="1"/>
          <p:nvPr/>
        </p:nvSpPr>
        <p:spPr>
          <a:xfrm>
            <a:off x="611560" y="1844824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Pivovarská studna pod varnou, dnes jen užitková voda.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V r. 1902 byly zřízeny tři jímací studny S1, S2, S3 s jímacími péry a se sběrnou jímkou a litinovým vodovodem DN60, vydatnost 0,1 – 1,5 l/s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Vrt č. 1 (r.1996), hloubka 83m, vydatnost: cca 1,5 l/s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Vrt č. 2 (r.2005), hloubka 78m, vydatnost: cca 1,0 l/s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Úpravna vody (r.2013) Použité technologie: Ozonizace, mechanická filtrace, UV zářič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Vodojem 385m</a:t>
            </a:r>
            <a:r>
              <a:rPr lang="cs-CZ" sz="2400" b="1" baseline="30000" dirty="0"/>
              <a:t>3 </a:t>
            </a:r>
            <a:r>
              <a:rPr lang="cs-CZ" sz="2400" b="1" dirty="0"/>
              <a:t>a přivaděč vody do pivovaru PE DN110mm, délka 1 111m (r.1996)</a:t>
            </a:r>
          </a:p>
        </p:txBody>
      </p:sp>
      <p:sp>
        <p:nvSpPr>
          <p:cNvPr id="5" name="TextovéPole 4">
            <a:hlinkClick r:id="rId2" action="ppaction://hlinksldjump"/>
            <a:extLst>
              <a:ext uri="{FF2B5EF4-FFF2-40B4-BE49-F238E27FC236}">
                <a16:creationId xmlns:a16="http://schemas.microsoft.com/office/drawing/2014/main" id="{9CE7BF0F-05F8-43B3-81D2-4B4308E702FD}"/>
              </a:ext>
            </a:extLst>
          </p:cNvPr>
          <p:cNvSpPr txBox="1"/>
          <p:nvPr/>
        </p:nvSpPr>
        <p:spPr>
          <a:xfrm>
            <a:off x="6732240" y="179058"/>
            <a:ext cx="2160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314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52AD81-0061-4F36-998A-C32F586A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Vodní hospodářství pivovaru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AD6259B-07E0-4D5D-AC03-BC8AA028DBA7}"/>
              </a:ext>
            </a:extLst>
          </p:cNvPr>
          <p:cNvSpPr txBox="1"/>
          <p:nvPr/>
        </p:nvSpPr>
        <p:spPr>
          <a:xfrm>
            <a:off x="503548" y="1124744"/>
            <a:ext cx="813690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b="1" dirty="0"/>
          </a:p>
          <a:p>
            <a:r>
              <a:rPr lang="cs-CZ" sz="2000" b="1" dirty="0"/>
              <a:t>Odběr podzemní vody je povolen hromadným vodoprávním rozhodnutím ze dne 21. 01. 2016, které je platné do 31.12.2024. Rozhodnutí prodloužilo platnost dvou předcházejících: ŽP/7131/05/</a:t>
            </a:r>
            <a:r>
              <a:rPr lang="cs-CZ" sz="2000" b="1" dirty="0" err="1"/>
              <a:t>Št</a:t>
            </a:r>
            <a:r>
              <a:rPr lang="cs-CZ" sz="2000" b="1" dirty="0"/>
              <a:t>./731/05 ze dne 23.3.2005 a ŽP/17918/09/</a:t>
            </a:r>
            <a:r>
              <a:rPr lang="cs-CZ" sz="2000" b="1" dirty="0" err="1"/>
              <a:t>Tk</a:t>
            </a:r>
            <a:r>
              <a:rPr lang="cs-CZ" sz="2000" b="1" dirty="0"/>
              <a:t>/528/2009ze dne 28.7.2009. Na vrty BP1 a BP2 bylo při jejich uvedení do provozu vždy vydáno vodoprávní rozhodnutí.</a:t>
            </a:r>
          </a:p>
          <a:p>
            <a:endParaRPr lang="cs-CZ" sz="2000" b="1" dirty="0"/>
          </a:p>
          <a:p>
            <a:endParaRPr lang="cs-CZ" sz="2000" b="1" dirty="0"/>
          </a:p>
          <a:p>
            <a:endParaRPr lang="cs-CZ" sz="2000" b="1" dirty="0"/>
          </a:p>
          <a:p>
            <a:endParaRPr lang="cs-CZ" sz="2000" b="1" dirty="0"/>
          </a:p>
          <a:p>
            <a:endParaRPr lang="cs-CZ" sz="2000" b="1" dirty="0"/>
          </a:p>
          <a:p>
            <a:endParaRPr lang="cs-CZ" sz="2400" b="1" dirty="0"/>
          </a:p>
          <a:p>
            <a:endParaRPr lang="cs-CZ" sz="2400" b="1" dirty="0"/>
          </a:p>
          <a:p>
            <a:endParaRPr lang="cs-CZ" b="1" dirty="0"/>
          </a:p>
          <a:p>
            <a:endParaRPr lang="cs-CZ" sz="2400" b="1" dirty="0"/>
          </a:p>
          <a:p>
            <a:r>
              <a:rPr lang="cs-CZ" sz="2000" b="1" dirty="0"/>
              <a:t>					Celkem:         119 458 m</a:t>
            </a:r>
            <a:r>
              <a:rPr lang="cs-CZ" sz="2000" b="1" baseline="30000" dirty="0"/>
              <a:t>3</a:t>
            </a:r>
            <a:r>
              <a:rPr lang="cs-CZ" sz="2000" b="1" dirty="0"/>
              <a:t>/rok</a:t>
            </a:r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F43DE529-AED6-4FD1-AB9E-DB1E395B86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676701"/>
              </p:ext>
            </p:extLst>
          </p:nvPr>
        </p:nvGraphicFramePr>
        <p:xfrm>
          <a:off x="1259632" y="3032890"/>
          <a:ext cx="6384031" cy="2700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Worksheet" r:id="rId3" imgW="4793157" imgH="2027125" progId="Excel.Sheet.12">
                  <p:embed/>
                </p:oleObj>
              </mc:Choice>
              <mc:Fallback>
                <p:oleObj name="Worksheet" r:id="rId3" imgW="4793157" imgH="2027125" progId="Excel.Sheet.12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25ADF58B-0B44-4A76-8CB1-F3A0BC8FE4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2" y="3032890"/>
                        <a:ext cx="6384031" cy="2700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ovéPole 6">
            <a:hlinkClick r:id="rId5" action="ppaction://hlinksldjump"/>
            <a:extLst>
              <a:ext uri="{FF2B5EF4-FFF2-40B4-BE49-F238E27FC236}">
                <a16:creationId xmlns:a16="http://schemas.microsoft.com/office/drawing/2014/main" id="{A4F793AB-A606-4E75-967B-26682D263152}"/>
              </a:ext>
            </a:extLst>
          </p:cNvPr>
          <p:cNvSpPr txBox="1"/>
          <p:nvPr/>
        </p:nvSpPr>
        <p:spPr>
          <a:xfrm>
            <a:off x="6732240" y="179058"/>
            <a:ext cx="2160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149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7A53B-4161-4918-8B06-96F44441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8E71FD-B531-4928-A52F-41735CD57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CA0D7BC-8986-4D4F-87F3-2C1D2DE5B3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24744"/>
            <a:ext cx="9144000" cy="5354799"/>
          </a:xfrm>
          <a:prstGeom prst="rect">
            <a:avLst/>
          </a:prstGeom>
        </p:spPr>
      </p:pic>
      <p:sp>
        <p:nvSpPr>
          <p:cNvPr id="5" name="TextovéPole 4">
            <a:hlinkClick r:id="rId3" action="ppaction://hlinksldjump"/>
            <a:extLst>
              <a:ext uri="{FF2B5EF4-FFF2-40B4-BE49-F238E27FC236}">
                <a16:creationId xmlns:a16="http://schemas.microsoft.com/office/drawing/2014/main" id="{96C63232-1A7B-4311-B35F-B6646E8DE9E5}"/>
              </a:ext>
            </a:extLst>
          </p:cNvPr>
          <p:cNvSpPr txBox="1"/>
          <p:nvPr/>
        </p:nvSpPr>
        <p:spPr>
          <a:xfrm>
            <a:off x="6732240" y="179058"/>
            <a:ext cx="2160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0274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DBB9E8-1D14-4E78-8009-8A35792D1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Bilance vody – zdroje vody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517910D-0FCC-4280-84F3-B3048351616E}"/>
              </a:ext>
            </a:extLst>
          </p:cNvPr>
          <p:cNvSpPr txBox="1"/>
          <p:nvPr/>
        </p:nvSpPr>
        <p:spPr>
          <a:xfrm>
            <a:off x="107504" y="1844824"/>
            <a:ext cx="89358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Využívané zdroje: </a:t>
            </a:r>
          </a:p>
          <a:p>
            <a:r>
              <a:rPr lang="cs-CZ" sz="2400" b="1" dirty="0"/>
              <a:t>			  Odběr vody v tis. m</a:t>
            </a:r>
            <a:r>
              <a:rPr lang="cs-CZ" sz="2400" b="1" baseline="30000" dirty="0"/>
              <a:t>3</a:t>
            </a:r>
            <a:endParaRPr lang="cs-CZ" sz="2400" b="1" dirty="0"/>
          </a:p>
          <a:p>
            <a:r>
              <a:rPr lang="cs-CZ" sz="2400" b="1" dirty="0"/>
              <a:t>			   </a:t>
            </a:r>
            <a:r>
              <a:rPr lang="cs-CZ" sz="2400" b="1" u="sng" dirty="0"/>
              <a:t>2016    2017    2018</a:t>
            </a:r>
          </a:p>
          <a:p>
            <a:r>
              <a:rPr lang="cs-CZ" sz="2400" b="1" dirty="0"/>
              <a:t>Pivovarské zdroje vody   53	     52	     41       (povoleno 119)  Městský vodovod	    135       145      122  (</a:t>
            </a:r>
            <a:r>
              <a:rPr lang="cs-CZ" sz="2400" b="1" dirty="0" err="1"/>
              <a:t>spotř</a:t>
            </a:r>
            <a:r>
              <a:rPr lang="cs-CZ" sz="2400" b="1" dirty="0"/>
              <a:t>. Humpolec cca 700) Vodovod Voka	 	       0	       1	     44                     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400" b="1" dirty="0"/>
          </a:p>
          <a:p>
            <a:r>
              <a:rPr lang="cs-CZ" sz="2400" b="1" dirty="0"/>
              <a:t>Smluvně dohodnuté množství vody dodávané pivovaru společností </a:t>
            </a:r>
            <a:r>
              <a:rPr lang="cs-CZ" sz="2400" b="1" dirty="0" err="1"/>
              <a:t>Vodak</a:t>
            </a:r>
            <a:r>
              <a:rPr lang="cs-CZ" sz="2400" b="1" dirty="0"/>
              <a:t> Humpolec s.r.o. je 180 – 220 tis. m</a:t>
            </a:r>
            <a:r>
              <a:rPr lang="cs-CZ" sz="2400" b="1" baseline="30000" dirty="0"/>
              <a:t>3</a:t>
            </a:r>
            <a:r>
              <a:rPr lang="cs-CZ" sz="2400" b="1" dirty="0"/>
              <a:t>/rok (jedná se pouze o přebytky vody).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/>
          </a:p>
          <a:p>
            <a:endParaRPr lang="cs-CZ" sz="2400" b="1" dirty="0"/>
          </a:p>
          <a:p>
            <a:endParaRPr lang="cs-CZ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/>
          </a:p>
        </p:txBody>
      </p:sp>
      <p:sp>
        <p:nvSpPr>
          <p:cNvPr id="5" name="TextovéPole 4">
            <a:hlinkClick r:id="rId2" action="ppaction://hlinksldjump"/>
            <a:extLst>
              <a:ext uri="{FF2B5EF4-FFF2-40B4-BE49-F238E27FC236}">
                <a16:creationId xmlns:a16="http://schemas.microsoft.com/office/drawing/2014/main" id="{BE4C5FFA-343C-4832-83AE-9BFB5B336322}"/>
              </a:ext>
            </a:extLst>
          </p:cNvPr>
          <p:cNvSpPr txBox="1"/>
          <p:nvPr/>
        </p:nvSpPr>
        <p:spPr>
          <a:xfrm>
            <a:off x="6732240" y="179058"/>
            <a:ext cx="2160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21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D1AAF5-727E-4C63-BA6F-DD48E6DCE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stav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A2F409F-A806-4B99-8AD3-E4D50F345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838" y="1122363"/>
            <a:ext cx="5076324" cy="5054600"/>
          </a:xfrm>
        </p:spPr>
      </p:pic>
      <p:sp>
        <p:nvSpPr>
          <p:cNvPr id="7" name="TextovéPole 6">
            <a:hlinkClick r:id="rId3" action="ppaction://hlinksldjump"/>
            <a:extLst>
              <a:ext uri="{FF2B5EF4-FFF2-40B4-BE49-F238E27FC236}">
                <a16:creationId xmlns:a16="http://schemas.microsoft.com/office/drawing/2014/main" id="{5B894D9A-6035-4E95-85DB-C4A3D0A8124F}"/>
              </a:ext>
            </a:extLst>
          </p:cNvPr>
          <p:cNvSpPr txBox="1"/>
          <p:nvPr/>
        </p:nvSpPr>
        <p:spPr>
          <a:xfrm>
            <a:off x="6732240" y="179058"/>
            <a:ext cx="2160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4400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460255-FAE9-46B0-8ED9-9AAE89698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D3A3E7-D4CE-49C2-B740-0636459B8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8429D57-693D-41F5-81CF-41697DD287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916" y="830510"/>
            <a:ext cx="8850650" cy="576684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9D4D49D-09A9-483A-AF9D-7E51E35119FF}"/>
              </a:ext>
            </a:extLst>
          </p:cNvPr>
          <p:cNvSpPr txBox="1"/>
          <p:nvPr/>
        </p:nvSpPr>
        <p:spPr>
          <a:xfrm>
            <a:off x="611560" y="1735559"/>
            <a:ext cx="844029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	</a:t>
            </a:r>
            <a:r>
              <a:rPr lang="cs-CZ" dirty="0"/>
              <a:t>Humpolec: 69,05 Kč/m</a:t>
            </a:r>
            <a:r>
              <a:rPr lang="cs-CZ" baseline="30000" dirty="0"/>
              <a:t>3                </a:t>
            </a:r>
            <a:r>
              <a:rPr lang="cs-CZ" dirty="0"/>
              <a:t>průměr ČR: 88,35 Kč/m</a:t>
            </a:r>
            <a:r>
              <a:rPr lang="cs-CZ" baseline="30000" dirty="0"/>
              <a:t>3</a:t>
            </a:r>
            <a:endParaRPr lang="cs-CZ" dirty="0"/>
          </a:p>
          <a:p>
            <a:r>
              <a:rPr lang="cs-CZ" sz="2000" b="1" dirty="0"/>
              <a:t>	</a:t>
            </a:r>
          </a:p>
          <a:p>
            <a:endParaRPr lang="cs-CZ" sz="2400" b="1" dirty="0"/>
          </a:p>
          <a:p>
            <a:endParaRPr lang="cs-CZ" sz="2400" b="1" dirty="0"/>
          </a:p>
          <a:p>
            <a:endParaRPr lang="cs-CZ" sz="2400" b="1" dirty="0"/>
          </a:p>
          <a:p>
            <a:endParaRPr lang="cs-CZ" sz="2400" b="1" dirty="0"/>
          </a:p>
          <a:p>
            <a:endParaRPr lang="cs-CZ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/>
          </a:p>
          <a:p>
            <a:endParaRPr lang="cs-CZ" sz="1400" dirty="0"/>
          </a:p>
          <a:p>
            <a:r>
              <a:rPr lang="cs-CZ" sz="1400" dirty="0"/>
              <a:t>             					                   zdroj: Vodovody a kanalizace Vsetín, a.s.</a:t>
            </a:r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3F60DE2D-764C-4C78-878C-04E8A6389710}"/>
              </a:ext>
            </a:extLst>
          </p:cNvPr>
          <p:cNvSpPr/>
          <p:nvPr/>
        </p:nvSpPr>
        <p:spPr>
          <a:xfrm>
            <a:off x="1547664" y="2204864"/>
            <a:ext cx="144016" cy="744180"/>
          </a:xfrm>
          <a:prstGeom prst="downArrow">
            <a:avLst/>
          </a:prstGeom>
          <a:solidFill>
            <a:srgbClr val="92D050">
              <a:alpha val="69000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TextovéPole 7">
            <a:hlinkClick r:id="rId3" action="ppaction://hlinksldjump"/>
            <a:extLst>
              <a:ext uri="{FF2B5EF4-FFF2-40B4-BE49-F238E27FC236}">
                <a16:creationId xmlns:a16="http://schemas.microsoft.com/office/drawing/2014/main" id="{1F484925-52D5-44F4-99DE-F24ABF384AA9}"/>
              </a:ext>
            </a:extLst>
          </p:cNvPr>
          <p:cNvSpPr txBox="1"/>
          <p:nvPr/>
        </p:nvSpPr>
        <p:spPr>
          <a:xfrm>
            <a:off x="6732240" y="179058"/>
            <a:ext cx="2160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817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11560" y="1052736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>
                <a:solidFill>
                  <a:srgbClr val="005130"/>
                </a:solidFill>
              </a:rPr>
              <a:t>Připravované zdroje (vrty „Brunka“, úpravna vody, vodovod)</a:t>
            </a:r>
            <a:endParaRPr lang="cs-CZ" sz="2400" b="1" dirty="0">
              <a:solidFill>
                <a:srgbClr val="00513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C92471D-FA64-4C8C-84EA-6284DF00CF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0728"/>
            <a:ext cx="9144000" cy="5554656"/>
          </a:xfrm>
          <a:prstGeom prst="rect">
            <a:avLst/>
          </a:prstGeom>
        </p:spPr>
      </p:pic>
      <p:sp>
        <p:nvSpPr>
          <p:cNvPr id="7" name="TextovéPole 6">
            <a:hlinkClick r:id="rId3" action="ppaction://hlinksldjump"/>
          </p:cNvPr>
          <p:cNvSpPr txBox="1"/>
          <p:nvPr/>
        </p:nvSpPr>
        <p:spPr>
          <a:xfrm>
            <a:off x="6732240" y="179058"/>
            <a:ext cx="2160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6DA243-8D2C-43C8-B958-C9619ECD1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CFB62F-530B-4137-8A0A-067A2CAF9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TextovéPole 7">
            <a:hlinkClick r:id="rId3" action="ppaction://hlinksldjump"/>
            <a:extLst>
              <a:ext uri="{FF2B5EF4-FFF2-40B4-BE49-F238E27FC236}">
                <a16:creationId xmlns:a16="http://schemas.microsoft.com/office/drawing/2014/main" id="{B3116131-53ED-4C5D-8569-44F35C068E8C}"/>
              </a:ext>
            </a:extLst>
          </p:cNvPr>
          <p:cNvSpPr txBox="1"/>
          <p:nvPr/>
        </p:nvSpPr>
        <p:spPr>
          <a:xfrm>
            <a:off x="6804248" y="171095"/>
            <a:ext cx="2160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1318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736B44-56D9-4E1E-A16F-FDE939927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Odpadní vody pivovaru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BB653AA-B122-4ADC-B93F-3A943542D76D}"/>
              </a:ext>
            </a:extLst>
          </p:cNvPr>
          <p:cNvSpPr txBox="1"/>
          <p:nvPr/>
        </p:nvSpPr>
        <p:spPr>
          <a:xfrm>
            <a:off x="503548" y="1268760"/>
            <a:ext cx="81369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Homogenizační jímka (r. 2001) Vyrovnání rychlých změn pH vypouštěných odp. vod, objem: 120m3</a:t>
            </a:r>
          </a:p>
          <a:p>
            <a:r>
              <a:rPr lang="cs-CZ" sz="2400" b="1" dirty="0"/>
              <a:t>     2004 – 2017: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Regulace pH, regulace odtoku kalovým čerpadlem, zdvojené měření pH sondami s oplachem čistou vodou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Instalace aerátoru k provzdušnění odp. vod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Separace chmelových kalů na odstředivce – od r. 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Snížení množství fosforu v odp. vodách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Instalace pachových uzávěrů na kanalizačních vpustích  ve městě – snížení zápachu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Dávkování chlornanu – snížení zápachu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Dohoda s ČOV o přístupu k aktuálním hodnotám pH vypouštěných vod, odběr vzorku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/>
          </a:p>
        </p:txBody>
      </p:sp>
      <p:sp>
        <p:nvSpPr>
          <p:cNvPr id="5" name="TextovéPole 4">
            <a:hlinkClick r:id="rId2" action="ppaction://hlinksldjump"/>
            <a:extLst>
              <a:ext uri="{FF2B5EF4-FFF2-40B4-BE49-F238E27FC236}">
                <a16:creationId xmlns:a16="http://schemas.microsoft.com/office/drawing/2014/main" id="{FFF20B55-9D24-4A07-BD2B-C579C270ECA0}"/>
              </a:ext>
            </a:extLst>
          </p:cNvPr>
          <p:cNvSpPr txBox="1"/>
          <p:nvPr/>
        </p:nvSpPr>
        <p:spPr>
          <a:xfrm>
            <a:off x="6732240" y="179058"/>
            <a:ext cx="2160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691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7BD3DE-CAFB-4146-82E3-2CBCA2C8D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Anaerobní stupeň pro předčištění odp. vod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7378C42-46B2-4B08-9FC5-E1D714BD3CEF}"/>
              </a:ext>
            </a:extLst>
          </p:cNvPr>
          <p:cNvSpPr txBox="1"/>
          <p:nvPr/>
        </p:nvSpPr>
        <p:spPr>
          <a:xfrm>
            <a:off x="539552" y="1340768"/>
            <a:ext cx="82809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Anaerobní stupeň: reaktor, výška cca 17m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Tlaková kanalizace (bez otevřených kanalizačních vpustí)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Čerpací stanice rekonstrukcí stávající jímky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Odhad investičních nákladů cca 50 mil. Kč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Aktuální stav realizace:</a:t>
            </a:r>
          </a:p>
          <a:p>
            <a:pPr lvl="2"/>
            <a:r>
              <a:rPr lang="cs-CZ" sz="2000" b="1" dirty="0"/>
              <a:t>Tlaková kanalizace: Bylo vydáno územní rozhodnutí. V r. 2019 bude zažádáno o stavební povolení a vyhlášeno výběrové řízení na dodavatele. Realizace současně s opravou ul. Lužická (předpoklad dokončení dle KSÚS Jihlava v pol. r. 2021).</a:t>
            </a:r>
          </a:p>
          <a:p>
            <a:pPr lvl="2"/>
            <a:r>
              <a:rPr lang="cs-CZ" sz="2000" b="1" dirty="0"/>
              <a:t>Anaerobní stupeň: Byla provedena změna Územního plánu. Zajišťují se vyjádření dotčených orgánů atd. Město souhlasí s prodejem pozemků pod AS – Smlouva o smlouvě budoucí.</a:t>
            </a:r>
            <a:r>
              <a:rPr lang="cs-CZ" sz="2400" b="1" dirty="0"/>
              <a:t> </a:t>
            </a:r>
          </a:p>
          <a:p>
            <a:pPr lvl="1"/>
            <a:endParaRPr lang="cs-CZ" sz="2400" b="1" dirty="0"/>
          </a:p>
          <a:p>
            <a:pPr lvl="1"/>
            <a:r>
              <a:rPr lang="cs-CZ" sz="2400" b="1" dirty="0"/>
              <a:t>Plánovaný termín uvedení do provozu – r. 2021</a:t>
            </a:r>
          </a:p>
          <a:p>
            <a:pPr lvl="1"/>
            <a:endParaRPr lang="cs-CZ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/>
          </a:p>
        </p:txBody>
      </p:sp>
      <p:sp>
        <p:nvSpPr>
          <p:cNvPr id="5" name="TextovéPole 4">
            <a:hlinkClick r:id="rId2" action="ppaction://hlinksldjump"/>
            <a:extLst>
              <a:ext uri="{FF2B5EF4-FFF2-40B4-BE49-F238E27FC236}">
                <a16:creationId xmlns:a16="http://schemas.microsoft.com/office/drawing/2014/main" id="{35C9D04C-D674-4C8F-B3B3-098879E2DB08}"/>
              </a:ext>
            </a:extLst>
          </p:cNvPr>
          <p:cNvSpPr txBox="1"/>
          <p:nvPr/>
        </p:nvSpPr>
        <p:spPr>
          <a:xfrm>
            <a:off x="6732240" y="179058"/>
            <a:ext cx="2160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3459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2FBB57-7B3F-4B07-B93D-F845B1998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Kvalita odpadních vod pivovaru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BF7020A-51AD-4CAC-AC48-80495139F148}"/>
              </a:ext>
            </a:extLst>
          </p:cNvPr>
          <p:cNvSpPr txBox="1"/>
          <p:nvPr/>
        </p:nvSpPr>
        <p:spPr>
          <a:xfrm>
            <a:off x="503548" y="1268760"/>
            <a:ext cx="813690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Tabulka ukazatelů dle Kanalizačního řádu Humpolce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/>
          </a:p>
          <a:p>
            <a:r>
              <a:rPr lang="cs-CZ" sz="2000" dirty="0"/>
              <a:t>      </a:t>
            </a:r>
          </a:p>
          <a:p>
            <a:endParaRPr lang="cs-CZ" sz="2000" dirty="0"/>
          </a:p>
          <a:p>
            <a:endParaRPr lang="cs-CZ" sz="1400" dirty="0"/>
          </a:p>
          <a:p>
            <a:r>
              <a:rPr lang="cs-CZ" sz="2000" dirty="0"/>
              <a:t>       </a:t>
            </a:r>
            <a:r>
              <a:rPr lang="cs-CZ" sz="1600" dirty="0" err="1"/>
              <a:t>CHSKcr</a:t>
            </a:r>
            <a:r>
              <a:rPr lang="cs-CZ" sz="1600" dirty="0"/>
              <a:t> – chemická spotřeba kyslíku	    RAS – rozpustné </a:t>
            </a:r>
            <a:r>
              <a:rPr lang="cs-CZ" sz="1600" dirty="0" err="1"/>
              <a:t>anorg</a:t>
            </a:r>
            <a:r>
              <a:rPr lang="cs-CZ" sz="1600" dirty="0"/>
              <a:t>. soli </a:t>
            </a:r>
          </a:p>
          <a:p>
            <a:r>
              <a:rPr lang="cs-CZ" sz="1600" dirty="0"/>
              <a:t>         BSK5 – biologická spotřeba kyslíku	    NL105 – nerozpustné látky</a:t>
            </a:r>
          </a:p>
          <a:p>
            <a:r>
              <a:rPr lang="cs-CZ" sz="1600" dirty="0"/>
              <a:t>         P </a:t>
            </a:r>
            <a:r>
              <a:rPr lang="cs-CZ" sz="1600" dirty="0" err="1"/>
              <a:t>celk</a:t>
            </a:r>
            <a:r>
              <a:rPr lang="cs-CZ" sz="1600" dirty="0"/>
              <a:t> – celkový fosfor                                   N </a:t>
            </a:r>
            <a:r>
              <a:rPr lang="cs-CZ" sz="1600" dirty="0" err="1"/>
              <a:t>celk</a:t>
            </a:r>
            <a:r>
              <a:rPr lang="cs-CZ" sz="1600" dirty="0"/>
              <a:t> – celkový dusík</a:t>
            </a: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ACC36137-3E9F-4971-887B-EBBB4593BD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525977"/>
              </p:ext>
            </p:extLst>
          </p:nvPr>
        </p:nvGraphicFramePr>
        <p:xfrm>
          <a:off x="1043608" y="1916832"/>
          <a:ext cx="6134929" cy="338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Worksheet" r:id="rId3" imgW="4886382" imgH="2695439" progId="Excel.Sheet.12">
                  <p:embed/>
                </p:oleObj>
              </mc:Choice>
              <mc:Fallback>
                <p:oleObj name="Worksheet" r:id="rId3" imgW="4886382" imgH="2695439" progId="Excel.Sheet.12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9CEAF147-1EB8-4865-9D63-D882470B13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608" y="1916832"/>
                        <a:ext cx="6134929" cy="3384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>
            <a:hlinkClick r:id="rId5" action="ppaction://hlinksldjump"/>
            <a:extLst>
              <a:ext uri="{FF2B5EF4-FFF2-40B4-BE49-F238E27FC236}">
                <a16:creationId xmlns:a16="http://schemas.microsoft.com/office/drawing/2014/main" id="{73E2842B-B9CC-4FB6-82C3-C1458C476035}"/>
              </a:ext>
            </a:extLst>
          </p:cNvPr>
          <p:cNvSpPr txBox="1"/>
          <p:nvPr/>
        </p:nvSpPr>
        <p:spPr>
          <a:xfrm>
            <a:off x="6732240" y="179058"/>
            <a:ext cx="2160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6692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782BD9-AFE0-4DA5-890F-BFFC8765E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Kvalita odpadních vod pivovaru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CFF34BB-391C-4251-8F65-4EDE5A3A81FD}"/>
              </a:ext>
            </a:extLst>
          </p:cNvPr>
          <p:cNvSpPr txBox="1"/>
          <p:nvPr/>
        </p:nvSpPr>
        <p:spPr>
          <a:xfrm>
            <a:off x="503548" y="1340768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Kvalita odpadních vod po vybudování anaerobního stupně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/>
          </a:p>
          <a:p>
            <a:endParaRPr lang="cs-CZ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Po realizaci AS klesne zatížení ČOV pivovarem na 20 – 30% současného stavu.</a:t>
            </a:r>
          </a:p>
          <a:p>
            <a:r>
              <a:rPr lang="cs-CZ" sz="2400" b="1" dirty="0"/>
              <a:t>    </a:t>
            </a:r>
          </a:p>
          <a:p>
            <a:endParaRPr lang="cs-CZ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591C2B4-C47A-4220-890D-A4FC6CEF1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812" y="1916832"/>
            <a:ext cx="7512375" cy="1769600"/>
          </a:xfrm>
          <a:prstGeom prst="rect">
            <a:avLst/>
          </a:prstGeom>
        </p:spPr>
      </p:pic>
      <p:sp>
        <p:nvSpPr>
          <p:cNvPr id="6" name="TextovéPole 5">
            <a:hlinkClick r:id="rId3" action="ppaction://hlinksldjump"/>
            <a:extLst>
              <a:ext uri="{FF2B5EF4-FFF2-40B4-BE49-F238E27FC236}">
                <a16:creationId xmlns:a16="http://schemas.microsoft.com/office/drawing/2014/main" id="{9F257C31-95D2-483D-AA18-FBE931AC854B}"/>
              </a:ext>
            </a:extLst>
          </p:cNvPr>
          <p:cNvSpPr txBox="1"/>
          <p:nvPr/>
        </p:nvSpPr>
        <p:spPr>
          <a:xfrm>
            <a:off x="6732240" y="179058"/>
            <a:ext cx="2160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510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1275B2-DE03-4797-86CD-0A3717A1C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Původní návrh změny ÚP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B5CE8802-961A-4B25-8121-AE8844425D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838" y="1122363"/>
            <a:ext cx="5076324" cy="5054600"/>
          </a:xfrm>
        </p:spPr>
      </p:pic>
      <p:sp>
        <p:nvSpPr>
          <p:cNvPr id="10" name="TextovéPole 9">
            <a:hlinkClick r:id="rId3" action="ppaction://hlinksldjump"/>
            <a:extLst>
              <a:ext uri="{FF2B5EF4-FFF2-40B4-BE49-F238E27FC236}">
                <a16:creationId xmlns:a16="http://schemas.microsoft.com/office/drawing/2014/main" id="{7C00BF67-0E35-41FB-A206-69EB3F3FB032}"/>
              </a:ext>
            </a:extLst>
          </p:cNvPr>
          <p:cNvSpPr txBox="1"/>
          <p:nvPr/>
        </p:nvSpPr>
        <p:spPr>
          <a:xfrm>
            <a:off x="6732240" y="179058"/>
            <a:ext cx="2160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8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4FF046-415F-4BC3-897A-10FA68C74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Nový návrh změny ÚP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FA69779-1A9E-49A0-94B8-E983BC222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838" y="1122363"/>
            <a:ext cx="5076324" cy="5054600"/>
          </a:xfrm>
        </p:spPr>
      </p:pic>
      <p:sp>
        <p:nvSpPr>
          <p:cNvPr id="6" name="TextovéPole 5">
            <a:hlinkClick r:id="rId3" action="ppaction://hlinksldjump"/>
            <a:extLst>
              <a:ext uri="{FF2B5EF4-FFF2-40B4-BE49-F238E27FC236}">
                <a16:creationId xmlns:a16="http://schemas.microsoft.com/office/drawing/2014/main" id="{5760FA26-22F2-4D6A-A054-DEFAC1DA9C2A}"/>
              </a:ext>
            </a:extLst>
          </p:cNvPr>
          <p:cNvSpPr txBox="1"/>
          <p:nvPr/>
        </p:nvSpPr>
        <p:spPr>
          <a:xfrm>
            <a:off x="6732240" y="179058"/>
            <a:ext cx="2160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827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Požadavek na změnu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pl-PL" dirty="0"/>
              <a:t>Aktuální plocha pivovaru (SCp) je 9 209 m</a:t>
            </a:r>
            <a:r>
              <a:rPr lang="pl-PL" baseline="30000" dirty="0"/>
              <a:t>2</a:t>
            </a:r>
            <a:r>
              <a:rPr lang="pl-PL" dirty="0"/>
              <a:t>.</a:t>
            </a:r>
          </a:p>
          <a:p>
            <a:endParaRPr lang="cs-CZ" dirty="0"/>
          </a:p>
          <a:p>
            <a:r>
              <a:rPr lang="cs-CZ" dirty="0"/>
              <a:t>Původní zamítnutá změna územního plánu na </a:t>
            </a:r>
            <a:r>
              <a:rPr lang="cs-CZ" dirty="0" err="1"/>
              <a:t>SCp</a:t>
            </a:r>
            <a:r>
              <a:rPr lang="cs-CZ" dirty="0"/>
              <a:t> byla </a:t>
            </a:r>
            <a:br>
              <a:rPr lang="cs-CZ" dirty="0"/>
            </a:br>
            <a:r>
              <a:rPr lang="cs-CZ" dirty="0"/>
              <a:t>cca 1700 m</a:t>
            </a:r>
            <a:r>
              <a:rPr lang="cs-CZ" baseline="30000" dirty="0"/>
              <a:t>2.</a:t>
            </a:r>
            <a:endParaRPr lang="cs-CZ" dirty="0"/>
          </a:p>
          <a:p>
            <a:endParaRPr lang="cs-CZ" dirty="0"/>
          </a:p>
          <a:p>
            <a:r>
              <a:rPr lang="cs-CZ" dirty="0"/>
              <a:t>Nově navrhovaná změna územního plánu na </a:t>
            </a:r>
            <a:r>
              <a:rPr lang="cs-CZ" dirty="0" err="1"/>
              <a:t>SCp</a:t>
            </a:r>
            <a:r>
              <a:rPr lang="cs-CZ" dirty="0"/>
              <a:t> je </a:t>
            </a:r>
            <a:br>
              <a:rPr lang="cs-CZ" dirty="0"/>
            </a:br>
            <a:r>
              <a:rPr lang="cs-CZ" dirty="0"/>
              <a:t>cca 700 m</a:t>
            </a:r>
            <a:r>
              <a:rPr lang="cs-CZ" baseline="30000" dirty="0"/>
              <a:t>2</a:t>
            </a:r>
            <a:r>
              <a:rPr lang="cs-CZ" dirty="0"/>
              <a:t>, tj. navýšení o 7,6 % z aktuální plochy pivovaru. </a:t>
            </a:r>
          </a:p>
          <a:p>
            <a:endParaRPr lang="cs-CZ" dirty="0"/>
          </a:p>
        </p:txBody>
      </p:sp>
      <p:sp>
        <p:nvSpPr>
          <p:cNvPr id="4" name="TextovéPole 3">
            <a:hlinkClick r:id="rId2" action="ppaction://hlinksldjump"/>
          </p:cNvPr>
          <p:cNvSpPr txBox="1"/>
          <p:nvPr/>
        </p:nvSpPr>
        <p:spPr>
          <a:xfrm>
            <a:off x="6660232" y="179058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hlinkClick r:id="rId2" action="ppaction://hlinksldjump"/>
          </p:cNvPr>
          <p:cNvSpPr txBox="1"/>
          <p:nvPr/>
        </p:nvSpPr>
        <p:spPr>
          <a:xfrm>
            <a:off x="6732240" y="179058"/>
            <a:ext cx="2160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713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" y="0"/>
            <a:ext cx="9135430" cy="6858000"/>
          </a:xfrm>
          <a:prstGeom prst="rect">
            <a:avLst/>
          </a:prstGeom>
        </p:spPr>
      </p:pic>
      <p:sp>
        <p:nvSpPr>
          <p:cNvPr id="6" name="TextovéPole 5">
            <a:hlinkClick r:id="rId3" action="ppaction://hlinksldjump"/>
          </p:cNvPr>
          <p:cNvSpPr txBox="1"/>
          <p:nvPr/>
        </p:nvSpPr>
        <p:spPr>
          <a:xfrm>
            <a:off x="6732240" y="179058"/>
            <a:ext cx="2160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8AF475C3-FE74-4822-972E-F8DCC5771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8D4E1799-82FD-4693-A632-D707F6CE89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49" y="1215504"/>
            <a:ext cx="8927660" cy="5021808"/>
          </a:xfrm>
        </p:spPr>
      </p:pic>
    </p:spTree>
    <p:extLst>
      <p:ext uri="{BB962C8B-B14F-4D97-AF65-F5344CB8AC3E}">
        <p14:creationId xmlns:p14="http://schemas.microsoft.com/office/powerpoint/2010/main" val="765867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" y="0"/>
            <a:ext cx="9135430" cy="6858000"/>
          </a:xfrm>
          <a:prstGeom prst="rect">
            <a:avLst/>
          </a:prstGeom>
        </p:spPr>
      </p:pic>
      <p:sp>
        <p:nvSpPr>
          <p:cNvPr id="6" name="TextovéPole 5">
            <a:hlinkClick r:id="rId3" action="ppaction://hlinksldjump"/>
          </p:cNvPr>
          <p:cNvSpPr txBox="1"/>
          <p:nvPr/>
        </p:nvSpPr>
        <p:spPr>
          <a:xfrm>
            <a:off x="6732240" y="179058"/>
            <a:ext cx="2160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cs-CZ" sz="2800" b="1" dirty="0">
              <a:solidFill>
                <a:schemeClr val="bg1"/>
              </a:solidFill>
            </a:endParaRP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2020FCC6-C405-4A20-85A3-97F4EC0B9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49" y="1215504"/>
            <a:ext cx="8927660" cy="5021808"/>
          </a:xfrm>
        </p:spPr>
      </p:pic>
      <p:sp>
        <p:nvSpPr>
          <p:cNvPr id="12" name="Nadpis 11">
            <a:extLst>
              <a:ext uri="{FF2B5EF4-FFF2-40B4-BE49-F238E27FC236}">
                <a16:creationId xmlns:a16="http://schemas.microsoft.com/office/drawing/2014/main" id="{00436256-1B7E-4294-8EE2-0E4BF9779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78590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_and_layered_background_with_title_TP10201162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BERNARD">
      <a:dk1>
        <a:srgbClr val="000000"/>
      </a:dk1>
      <a:lt1>
        <a:sysClr val="window" lastClr="FFFFFF"/>
      </a:lt1>
      <a:dk2>
        <a:srgbClr val="005130"/>
      </a:dk2>
      <a:lt2>
        <a:srgbClr val="FF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538135"/>
      </a:hlink>
      <a:folHlink>
        <a:srgbClr val="538135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ctr">
        <a:spAutoFit/>
      </a:bodyPr>
      <a:lstStyle>
        <a:defPPr algn="ctr">
          <a:defRPr sz="2800" b="1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ablona_nova" id="{1639D95F-E7B2-414D-BC56-499E6A44E926}" vid="{8547E867-30FA-43E2-8984-F20BA538C66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7EAFD03-C22F-4322-87AA-B1BF7C8003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Nadpis na pozadí s texturou a vrstvami</Template>
  <TotalTime>0</TotalTime>
  <Words>1131</Words>
  <Application>Microsoft Office PowerPoint</Application>
  <PresentationFormat>Předvádění na obrazovce (4:3)</PresentationFormat>
  <Paragraphs>193</Paragraphs>
  <Slides>45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0" baseType="lpstr">
      <vt:lpstr>Arial</vt:lpstr>
      <vt:lpstr>Calibri</vt:lpstr>
      <vt:lpstr>Textured_and_layered_background_with_title_TP102011624</vt:lpstr>
      <vt:lpstr>Motiv Office</vt:lpstr>
      <vt:lpstr>Worksheet</vt:lpstr>
      <vt:lpstr>Prezentace aplikace PowerPoint</vt:lpstr>
      <vt:lpstr>Osnova</vt:lpstr>
      <vt:lpstr>           Změna územního plánu</vt:lpstr>
      <vt:lpstr>Aktuální stav</vt:lpstr>
      <vt:lpstr>Původní návrh změny ÚP</vt:lpstr>
      <vt:lpstr>Nový návrh změny ÚP</vt:lpstr>
      <vt:lpstr>Požadavek na změnu</vt:lpstr>
      <vt:lpstr>Prezentace aplikace PowerPoint</vt:lpstr>
      <vt:lpstr>Prezentace aplikace PowerPoint</vt:lpstr>
      <vt:lpstr>Prezentace aplikace PowerPoint</vt:lpstr>
      <vt:lpstr>Prezentace aplikace PowerPoint</vt:lpstr>
      <vt:lpstr>Aktuální stav</vt:lpstr>
      <vt:lpstr>Návrh</vt:lpstr>
      <vt:lpstr>Čistá a tichá výroba</vt:lpstr>
      <vt:lpstr>Prezentace aplikace PowerPoint</vt:lpstr>
      <vt:lpstr>           Doprava</vt:lpstr>
      <vt:lpstr>Nákladní a osobní doprava</vt:lpstr>
      <vt:lpstr>Nákladní doprava</vt:lpstr>
      <vt:lpstr>Měření hluku dopravy</vt:lpstr>
      <vt:lpstr>           Návštěvnické centrum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         Podpora Humpolecka</vt:lpstr>
      <vt:lpstr>Dlouhodobá podpora Humpolecka</vt:lpstr>
      <vt:lpstr>Podpora Humpolecka v roce 2019:</vt:lpstr>
      <vt:lpstr>BERNARD FEST</vt:lpstr>
      <vt:lpstr>Dále podporujeme:</vt:lpstr>
      <vt:lpstr>Podpora Humpolecka</vt:lpstr>
      <vt:lpstr>Prezentace aplikace PowerPoint</vt:lpstr>
      <vt:lpstr>           Voda</vt:lpstr>
      <vt:lpstr>Pivo  -  voda</vt:lpstr>
      <vt:lpstr>Vodní hospodářství pivovaru</vt:lpstr>
      <vt:lpstr>Vodní hospodářství pivovaru</vt:lpstr>
      <vt:lpstr>Prezentace aplikace PowerPoint</vt:lpstr>
      <vt:lpstr>Bilance vody – zdroje vody</vt:lpstr>
      <vt:lpstr>Prezentace aplikace PowerPoint</vt:lpstr>
      <vt:lpstr>Prezentace aplikace PowerPoint</vt:lpstr>
      <vt:lpstr>Odpadní vody pivovaru</vt:lpstr>
      <vt:lpstr>Anaerobní stupeň pro předčištění odp. vod</vt:lpstr>
      <vt:lpstr>Kvalita odpadních vod pivovaru</vt:lpstr>
      <vt:lpstr>Kvalita odpadních vod pivovaru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2015-03-09T07:49:51Z</dcterms:created>
  <dcterms:modified xsi:type="dcterms:W3CDTF">2019-11-27T13:28:14Z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TC020116339991</vt:lpwstr>
  </property>
</Properties>
</file>